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tiff" ContentType="image/tif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56" r:id="rId2"/>
    <p:sldId id="508" r:id="rId3"/>
    <p:sldId id="564" r:id="rId4"/>
    <p:sldId id="563" r:id="rId5"/>
    <p:sldId id="567" r:id="rId6"/>
    <p:sldId id="565" r:id="rId7"/>
    <p:sldId id="566" r:id="rId8"/>
    <p:sldId id="569" r:id="rId9"/>
    <p:sldId id="558" r:id="rId10"/>
    <p:sldId id="572" r:id="rId11"/>
    <p:sldId id="562" r:id="rId12"/>
    <p:sldId id="570" r:id="rId13"/>
    <p:sldId id="573" r:id="rId14"/>
    <p:sldId id="561" r:id="rId15"/>
    <p:sldId id="568" r:id="rId16"/>
    <p:sldId id="574" r:id="rId17"/>
    <p:sldId id="571" r:id="rId18"/>
    <p:sldId id="575" r:id="rId19"/>
  </p:sldIdLst>
  <p:sldSz cx="9144000" cy="5143500" type="screen16x9"/>
  <p:notesSz cx="6881813" cy="9296400"/>
  <p:defaultTextStyle>
    <a:defPPr>
      <a:defRPr lang="en-GB"/>
    </a:defPPr>
    <a:lvl1pPr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7A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282" y="-102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B03BF03-AA4F-4532-ABB6-15029DC6769D}" type="datetimeFigureOut">
              <a:rPr lang="en-US"/>
              <a:pPr>
                <a:defRPr/>
              </a:pPr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30F9DBB-DC3E-4AD8-AAF5-D057643F4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1"/>
          <p:cNvSpPr>
            <a:spLocks noChangeArrowheads="1"/>
          </p:cNvSpPr>
          <p:nvPr/>
        </p:nvSpPr>
        <p:spPr bwMode="auto">
          <a:xfrm>
            <a:off x="0" y="0"/>
            <a:ext cx="6881813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 altLang="en-US">
              <a:latin typeface="Arial" pitchFamily="34" charset="0"/>
            </a:endParaRPr>
          </a:p>
        </p:txBody>
      </p:sp>
      <p:sp>
        <p:nvSpPr>
          <p:cNvPr id="121859" name="AutoShape 2"/>
          <p:cNvSpPr>
            <a:spLocks noChangeArrowheads="1"/>
          </p:cNvSpPr>
          <p:nvPr/>
        </p:nvSpPr>
        <p:spPr bwMode="auto">
          <a:xfrm>
            <a:off x="0" y="0"/>
            <a:ext cx="6881813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 altLang="en-US">
              <a:latin typeface="Arial" pitchFamily="34" charset="0"/>
            </a:endParaRPr>
          </a:p>
        </p:txBody>
      </p:sp>
      <p:sp>
        <p:nvSpPr>
          <p:cNvPr id="121860" name="AutoShape 3"/>
          <p:cNvSpPr>
            <a:spLocks noChangeArrowheads="1"/>
          </p:cNvSpPr>
          <p:nvPr/>
        </p:nvSpPr>
        <p:spPr bwMode="auto">
          <a:xfrm>
            <a:off x="0" y="0"/>
            <a:ext cx="6881813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 altLang="en-US">
              <a:latin typeface="Arial" pitchFamily="34" charset="0"/>
            </a:endParaRPr>
          </a:p>
        </p:txBody>
      </p:sp>
      <p:sp>
        <p:nvSpPr>
          <p:cNvPr id="121861" name="Text Box 4"/>
          <p:cNvSpPr txBox="1">
            <a:spLocks noChangeArrowheads="1"/>
          </p:cNvSpPr>
          <p:nvPr/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 altLang="en-US">
              <a:latin typeface="Arial" pitchFamily="34" charset="0"/>
            </a:endParaRPr>
          </a:p>
        </p:txBody>
      </p:sp>
      <p:sp>
        <p:nvSpPr>
          <p:cNvPr id="121862" name="Text Box 5"/>
          <p:cNvSpPr txBox="1">
            <a:spLocks noChangeArrowheads="1"/>
          </p:cNvSpPr>
          <p:nvPr/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 altLang="en-US">
              <a:latin typeface="Arial" pitchFamily="34" charset="0"/>
            </a:endParaRPr>
          </a:p>
        </p:txBody>
      </p:sp>
      <p:sp>
        <p:nvSpPr>
          <p:cNvPr id="70663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44488" y="696913"/>
            <a:ext cx="6188075" cy="348138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917575" y="4416425"/>
            <a:ext cx="5041900" cy="417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98" tIns="46149" rIns="92298" bIns="46149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en-US" noProof="0" smtClean="0"/>
          </a:p>
        </p:txBody>
      </p:sp>
      <p:sp>
        <p:nvSpPr>
          <p:cNvPr id="121865" name="Text Box 8"/>
          <p:cNvSpPr txBox="1">
            <a:spLocks noChangeArrowheads="1"/>
          </p:cNvSpPr>
          <p:nvPr/>
        </p:nvSpPr>
        <p:spPr bwMode="auto">
          <a:xfrm>
            <a:off x="0" y="8832850"/>
            <a:ext cx="2982913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577" tIns="45789" rIns="91577" bIns="45789" anchor="ctr"/>
          <a:lstStyle/>
          <a:p>
            <a:pPr>
              <a:defRPr/>
            </a:pPr>
            <a:endParaRPr lang="en-US" altLang="en-US"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900488" y="8832850"/>
            <a:ext cx="2976562" cy="460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98" tIns="46149" rIns="92298" bIns="46149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886" algn="l"/>
                <a:tab pos="915772" algn="l"/>
                <a:tab pos="1373657" algn="l"/>
                <a:tab pos="1831543" algn="l"/>
                <a:tab pos="2289429" algn="l"/>
                <a:tab pos="2747315" algn="l"/>
                <a:tab pos="3205201" algn="l"/>
                <a:tab pos="3663086" algn="l"/>
                <a:tab pos="4120972" algn="l"/>
                <a:tab pos="4578858" algn="l"/>
                <a:tab pos="5036744" algn="l"/>
                <a:tab pos="5494630" algn="l"/>
                <a:tab pos="5952515" algn="l"/>
                <a:tab pos="6410401" algn="l"/>
                <a:tab pos="6868287" algn="l"/>
                <a:tab pos="7326173" algn="l"/>
                <a:tab pos="7784059" algn="l"/>
                <a:tab pos="8241944" algn="l"/>
                <a:tab pos="8699830" algn="l"/>
                <a:tab pos="9157716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Arial Unicode MS" charset="0"/>
              </a:defRPr>
            </a:lvl1pPr>
          </a:lstStyle>
          <a:p>
            <a:pPr>
              <a:defRPr/>
            </a:pPr>
            <a:fld id="{B982FF15-D714-47DD-AB0D-6EA1C8553C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488" y="696913"/>
            <a:ext cx="6188075" cy="348138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488" y="696913"/>
            <a:ext cx="6188075" cy="348138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DE58906-0D01-4E2A-B9CE-C04F3E1DF766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6013" cy="3486150"/>
          </a:xfrm>
          <a:solidFill>
            <a:srgbClr val="FFFFFF"/>
          </a:solidFill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8220" y="4416088"/>
            <a:ext cx="5045374" cy="4183975"/>
          </a:xfrm>
          <a:noFill/>
        </p:spPr>
        <p:txBody>
          <a:bodyPr wrap="none" anchor="ctr"/>
          <a:lstStyle/>
          <a:p>
            <a:endParaRPr lang="ru-RU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488" y="696913"/>
            <a:ext cx="6188075" cy="348138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488" y="696913"/>
            <a:ext cx="6188075" cy="348138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488" y="696913"/>
            <a:ext cx="6188075" cy="348138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488" y="696913"/>
            <a:ext cx="6188075" cy="348138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22338">
              <a:tabLst>
                <a:tab pos="0" algn="l"/>
                <a:tab pos="457200" algn="l"/>
                <a:tab pos="914400" algn="l"/>
                <a:tab pos="1373188" algn="l"/>
                <a:tab pos="1830388" algn="l"/>
                <a:tab pos="2289175" algn="l"/>
                <a:tab pos="2746375" algn="l"/>
                <a:tab pos="3205163" algn="l"/>
                <a:tab pos="3662363" algn="l"/>
                <a:tab pos="4119563" algn="l"/>
                <a:tab pos="4578350" algn="l"/>
                <a:tab pos="5035550" algn="l"/>
                <a:tab pos="5494338" algn="l"/>
                <a:tab pos="5951538" algn="l"/>
                <a:tab pos="6410325" algn="l"/>
                <a:tab pos="6867525" algn="l"/>
                <a:tab pos="7324725" algn="l"/>
                <a:tab pos="7783513" algn="l"/>
                <a:tab pos="8240713" algn="l"/>
                <a:tab pos="8699500" algn="l"/>
                <a:tab pos="9156700" algn="l"/>
              </a:tabLst>
            </a:pPr>
            <a:fld id="{657D728E-5065-4049-AB8A-6740D4E20377}" type="slidenum">
              <a:rPr lang="en-US" altLang="en-US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pPr defTabSz="922338">
                <a:tabLst>
                  <a:tab pos="0" algn="l"/>
                  <a:tab pos="457200" algn="l"/>
                  <a:tab pos="914400" algn="l"/>
                  <a:tab pos="1373188" algn="l"/>
                  <a:tab pos="1830388" algn="l"/>
                  <a:tab pos="2289175" algn="l"/>
                  <a:tab pos="2746375" algn="l"/>
                  <a:tab pos="3205163" algn="l"/>
                  <a:tab pos="3662363" algn="l"/>
                  <a:tab pos="4119563" algn="l"/>
                  <a:tab pos="4578350" algn="l"/>
                  <a:tab pos="5035550" algn="l"/>
                  <a:tab pos="5494338" algn="l"/>
                  <a:tab pos="5951538" algn="l"/>
                  <a:tab pos="6410325" algn="l"/>
                  <a:tab pos="6867525" algn="l"/>
                  <a:tab pos="7324725" algn="l"/>
                  <a:tab pos="7783513" algn="l"/>
                  <a:tab pos="8240713" algn="l"/>
                  <a:tab pos="8699500" algn="l"/>
                  <a:tab pos="9156700" algn="l"/>
                </a:tabLst>
              </a:pPr>
              <a:t>5</a:t>
            </a:fld>
            <a:endParaRPr lang="en-US" altLang="en-US" smtClean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488" y="698500"/>
            <a:ext cx="6196012" cy="3486150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416425"/>
            <a:ext cx="5046663" cy="4181475"/>
          </a:xfrm>
          <a:noFill/>
        </p:spPr>
        <p:txBody>
          <a:bodyPr/>
          <a:lstStyle/>
          <a:p>
            <a:pPr eaLnBrk="1" hangingPunct="1"/>
            <a:endParaRPr lang="ru-RU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3188" algn="l"/>
                <a:tab pos="1830388" algn="l"/>
                <a:tab pos="2289175" algn="l"/>
                <a:tab pos="2746375" algn="l"/>
                <a:tab pos="3205163" algn="l"/>
                <a:tab pos="3662363" algn="l"/>
                <a:tab pos="4119563" algn="l"/>
                <a:tab pos="4578350" algn="l"/>
                <a:tab pos="5035550" algn="l"/>
                <a:tab pos="5494338" algn="l"/>
                <a:tab pos="5951538" algn="l"/>
                <a:tab pos="6410325" algn="l"/>
                <a:tab pos="6867525" algn="l"/>
                <a:tab pos="7324725" algn="l"/>
                <a:tab pos="7783513" algn="l"/>
                <a:tab pos="8240713" algn="l"/>
                <a:tab pos="8699500" algn="l"/>
                <a:tab pos="9156700" algn="l"/>
              </a:tabLst>
            </a:pPr>
            <a:fld id="{6AA5E4A6-FDD1-44CF-BE8F-253CA131E205}" type="slidenum">
              <a:rPr lang="en-US" altLang="en-US" smtClean="0">
                <a:ea typeface="Arial Unicode MS" pitchFamily="34" charset="-128"/>
                <a:cs typeface="Arial Unicode MS" pitchFamily="34" charset="-128"/>
              </a:rPr>
              <a:pPr>
                <a:tabLst>
                  <a:tab pos="0" algn="l"/>
                  <a:tab pos="457200" algn="l"/>
                  <a:tab pos="914400" algn="l"/>
                  <a:tab pos="1373188" algn="l"/>
                  <a:tab pos="1830388" algn="l"/>
                  <a:tab pos="2289175" algn="l"/>
                  <a:tab pos="2746375" algn="l"/>
                  <a:tab pos="3205163" algn="l"/>
                  <a:tab pos="3662363" algn="l"/>
                  <a:tab pos="4119563" algn="l"/>
                  <a:tab pos="4578350" algn="l"/>
                  <a:tab pos="5035550" algn="l"/>
                  <a:tab pos="5494338" algn="l"/>
                  <a:tab pos="5951538" algn="l"/>
                  <a:tab pos="6410325" algn="l"/>
                  <a:tab pos="6867525" algn="l"/>
                  <a:tab pos="7324725" algn="l"/>
                  <a:tab pos="7783513" algn="l"/>
                  <a:tab pos="8240713" algn="l"/>
                  <a:tab pos="8699500" algn="l"/>
                  <a:tab pos="9156700" algn="l"/>
                </a:tabLst>
              </a:pPr>
              <a:t>7</a:t>
            </a:fld>
            <a:endParaRPr lang="en-US" altLang="en-US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62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6013" cy="3486150"/>
          </a:xfrm>
          <a:solidFill>
            <a:srgbClr val="FFFFFF"/>
          </a:solidFill>
          <a:ln/>
        </p:spPr>
      </p:sp>
      <p:sp>
        <p:nvSpPr>
          <p:cNvPr id="962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7575" y="4416427"/>
            <a:ext cx="5046663" cy="4183063"/>
          </a:xfrm>
          <a:noFill/>
        </p:spPr>
        <p:txBody>
          <a:bodyPr wrap="none" anchor="ctr"/>
          <a:lstStyle/>
          <a:p>
            <a:endParaRPr lang="ru-RU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488" y="696913"/>
            <a:ext cx="6188075" cy="348138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1C6C32D-2AF5-4DEB-A549-AB69C1057F1D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471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6013" cy="3486150"/>
          </a:xfrm>
          <a:solidFill>
            <a:srgbClr val="FFFFFF"/>
          </a:solidFill>
          <a:ln/>
        </p:spPr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7575" y="4417180"/>
            <a:ext cx="5046663" cy="4183777"/>
          </a:xfrm>
          <a:noFill/>
        </p:spPr>
        <p:txBody>
          <a:bodyPr wrap="none" anchor="ctr"/>
          <a:lstStyle/>
          <a:p>
            <a:endParaRPr lang="ru-RU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1C6C32D-2AF5-4DEB-A549-AB69C1057F1D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471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6013" cy="3486150"/>
          </a:xfrm>
          <a:solidFill>
            <a:srgbClr val="FFFFFF"/>
          </a:solidFill>
          <a:ln/>
        </p:spPr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7575" y="4417180"/>
            <a:ext cx="5046663" cy="4183777"/>
          </a:xfrm>
          <a:noFill/>
        </p:spPr>
        <p:txBody>
          <a:bodyPr wrap="none" anchor="ctr"/>
          <a:lstStyle/>
          <a:p>
            <a:endParaRPr lang="ru-RU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488" y="696913"/>
            <a:ext cx="6188075" cy="348138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488" y="696913"/>
            <a:ext cx="6188075" cy="348138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4826" y="165498"/>
            <a:ext cx="2055813" cy="45743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165498"/>
            <a:ext cx="6016625" cy="457438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5498"/>
            <a:ext cx="8224838" cy="9834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4777157"/>
            <a:ext cx="1718268" cy="3663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06" y="651942"/>
            <a:ext cx="8007000" cy="1417593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008" y="2848897"/>
            <a:ext cx="3263714" cy="1486104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5448" y="2306561"/>
            <a:ext cx="4573032" cy="244345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l">
              <a:buNone/>
              <a:defRPr sz="1500" b="1" cap="all" baseline="0">
                <a:solidFill>
                  <a:schemeClr val="bg1"/>
                </a:solidFill>
                <a:latin typeface="+mj-lt"/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Presenter/Author name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05449" y="2584129"/>
            <a:ext cx="4572710" cy="224011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Font typeface="+mj-lt"/>
              <a:buNone/>
              <a:defRPr sz="1350" b="1" baseline="0">
                <a:solidFill>
                  <a:schemeClr val="bg1"/>
                </a:solidFill>
                <a:latin typeface="+mj-lt"/>
              </a:defRPr>
            </a:lvl1pPr>
            <a:lvl2pPr marL="342884" indent="0">
              <a:buFont typeface="+mj-lt"/>
              <a:buNone/>
              <a:defRPr/>
            </a:lvl2pPr>
            <a:lvl3pPr marL="685766" indent="0">
              <a:buFont typeface="+mj-lt"/>
              <a:buNone/>
              <a:defRPr/>
            </a:lvl3pPr>
            <a:lvl4pPr marL="1028649" indent="0">
              <a:buFont typeface="+mj-lt"/>
              <a:buNone/>
              <a:defRPr/>
            </a:lvl4pPr>
            <a:lvl5pPr marL="1371532" indent="0">
              <a:buFont typeface="+mj-lt"/>
              <a:buNone/>
              <a:defRPr/>
            </a:lvl5pPr>
          </a:lstStyle>
          <a:p>
            <a:pPr lvl="0"/>
            <a:r>
              <a:rPr lang="en-US" dirty="0"/>
              <a:t>Presenter/Author Title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5449" y="2848897"/>
            <a:ext cx="4572710" cy="166577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Font typeface="+mj-lt"/>
              <a:buNone/>
              <a:defRPr sz="1200" b="0" baseline="0">
                <a:solidFill>
                  <a:schemeClr val="bg1"/>
                </a:solidFill>
                <a:latin typeface="+mj-lt"/>
              </a:defRPr>
            </a:lvl1pPr>
            <a:lvl2pPr marL="342884" indent="0">
              <a:buFont typeface="+mj-lt"/>
              <a:buNone/>
              <a:defRPr/>
            </a:lvl2pPr>
            <a:lvl3pPr marL="685766" indent="0">
              <a:buFont typeface="+mj-lt"/>
              <a:buNone/>
              <a:defRPr/>
            </a:lvl3pPr>
            <a:lvl4pPr marL="1028649" indent="0">
              <a:buFont typeface="+mj-lt"/>
              <a:buNone/>
              <a:defRPr/>
            </a:lvl4pPr>
            <a:lvl5pPr marL="1371532" indent="0">
              <a:buFont typeface="+mj-lt"/>
              <a:buNone/>
              <a:defRPr/>
            </a:lvl5pPr>
          </a:lstStyle>
          <a:p>
            <a:pPr lvl="0"/>
            <a:r>
              <a:rPr lang="en-US" dirty="0"/>
              <a:t>DAY, MONTH, DATE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354"/>
          <a:stretch/>
        </p:blipFill>
        <p:spPr>
          <a:xfrm>
            <a:off x="658368" y="3981968"/>
            <a:ext cx="1623410" cy="8638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82060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143000"/>
            <a:ext cx="4038600" cy="36004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143000"/>
            <a:ext cx="4038600" cy="360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143000"/>
            <a:ext cx="4035425" cy="35968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626" y="1143000"/>
            <a:ext cx="4037013" cy="35968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5498"/>
            <a:ext cx="8224838" cy="9834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8224838" cy="359687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0" y="0"/>
            <a:ext cx="304800" cy="5143500"/>
          </a:xfrm>
          <a:prstGeom prst="rect">
            <a:avLst/>
          </a:prstGeom>
          <a:gradFill rotWithShape="0">
            <a:gsLst>
              <a:gs pos="0">
                <a:srgbClr val="92001C"/>
              </a:gs>
              <a:gs pos="50000">
                <a:srgbClr val="44000D"/>
              </a:gs>
              <a:gs pos="100000">
                <a:srgbClr val="92001C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altLang="en-US">
              <a:latin typeface="Arial" pitchFamily="34" charset="0"/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457200" y="4914900"/>
            <a:ext cx="8686800" cy="275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altLang="en-US">
              <a:latin typeface="Arial" pitchFamily="34" charset="0"/>
            </a:endParaRP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304800" y="4937523"/>
            <a:ext cx="8839200" cy="205978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rgbClr val="5E6D76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altLang="en-US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8A001A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8A001A"/>
          </a:solidFill>
          <a:latin typeface="Tahoma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8A001A"/>
          </a:solidFill>
          <a:latin typeface="Tahoma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8A001A"/>
          </a:solidFill>
          <a:latin typeface="Tahoma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8A001A"/>
          </a:solidFill>
          <a:latin typeface="Tahoma" pitchFamily="34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8A001A"/>
          </a:solidFill>
          <a:latin typeface="Tahoma" pitchFamily="34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8A001A"/>
          </a:solidFill>
          <a:latin typeface="Tahoma" pitchFamily="34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8A001A"/>
          </a:solidFill>
          <a:latin typeface="Tahoma" pitchFamily="34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8A001A"/>
          </a:solidFill>
          <a:latin typeface="Tahoma" pitchFamily="34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1C1C1C"/>
          </a:solidFill>
          <a:latin typeface="+mn-lt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1C1C1C"/>
          </a:solidFill>
          <a:latin typeface="+mn-lt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1C1C1C"/>
          </a:solidFill>
          <a:latin typeface="+mn-lt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1C1C1C"/>
          </a:solidFill>
          <a:latin typeface="+mn-lt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1C1C1C"/>
          </a:solidFill>
          <a:latin typeface="+mn-lt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1C1C1C"/>
          </a:solidFill>
          <a:latin typeface="+mn-lt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1C1C1C"/>
          </a:solidFill>
          <a:latin typeface="+mn-lt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1C1C1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tiff"/><Relationship Id="rId4" Type="http://schemas.openxmlformats.org/officeDocument/2006/relationships/image" Target="../media/image7.tif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Living to 100 Symposium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448" y="2343150"/>
            <a:ext cx="4957152" cy="207756"/>
          </a:xfrm>
        </p:spPr>
        <p:txBody>
          <a:bodyPr/>
          <a:lstStyle/>
          <a:p>
            <a:r>
              <a:rPr lang="en-US" dirty="0" smtClean="0"/>
              <a:t>LEONID A. </a:t>
            </a:r>
            <a:r>
              <a:rPr lang="en-US" dirty="0" err="1" smtClean="0"/>
              <a:t>Gavrilov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Session </a:t>
            </a:r>
            <a:r>
              <a:rPr lang="en-US" dirty="0" smtClean="0"/>
              <a:t>5A, Multi Population Mortality Modeling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Date: January 14, 2020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7695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762000" y="28575"/>
            <a:ext cx="7772400" cy="800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600" b="1">
                <a:solidFill>
                  <a:srgbClr val="8A001A"/>
                </a:solidFill>
                <a:latin typeface="Tahoma" pitchFamily="34" charset="0"/>
              </a:rPr>
              <a:t>Factor Analysis of Mortality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800" b="1">
                <a:solidFill>
                  <a:srgbClr val="8A001A"/>
                </a:solidFill>
                <a:latin typeface="Tahoma" pitchFamily="34" charset="0"/>
              </a:rPr>
              <a:t>Data for Swedish men and women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57200" y="4686300"/>
            <a:ext cx="731520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>
              <a:spcBef>
                <a:spcPts val="10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 i="1" dirty="0" smtClean="0">
                <a:solidFill>
                  <a:srgbClr val="000000"/>
                </a:solidFill>
              </a:rPr>
              <a:t>Source</a:t>
            </a:r>
            <a:r>
              <a:rPr lang="en-US" altLang="en-US" sz="1600" dirty="0">
                <a:solidFill>
                  <a:srgbClr val="000000"/>
                </a:solidFill>
              </a:rPr>
              <a:t>: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Gavrilov</a:t>
            </a:r>
            <a:r>
              <a:rPr lang="en-US" altLang="en-US" sz="1600" dirty="0" smtClean="0">
                <a:solidFill>
                  <a:srgbClr val="000000"/>
                </a:solidFill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Gavrilova</a:t>
            </a:r>
            <a:r>
              <a:rPr lang="en-US" altLang="en-US" sz="1600" dirty="0" smtClean="0">
                <a:solidFill>
                  <a:srgbClr val="000000"/>
                </a:solidFill>
              </a:rPr>
              <a:t>, Presented at the Living to 100 - 2017 Symposium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0" y="985838"/>
            <a:ext cx="9144000" cy="11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0" y="985838"/>
            <a:ext cx="9144000" cy="11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7414" name="TextBox 2"/>
          <p:cNvSpPr txBox="1">
            <a:spLocks noChangeArrowheads="1"/>
          </p:cNvSpPr>
          <p:nvPr/>
        </p:nvSpPr>
        <p:spPr bwMode="auto">
          <a:xfrm>
            <a:off x="609600" y="89535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b="1" dirty="0">
                <a:solidFill>
                  <a:schemeClr val="tx1"/>
                </a:solidFill>
              </a:rPr>
              <a:t>Men</a:t>
            </a:r>
          </a:p>
        </p:txBody>
      </p:sp>
      <p:sp>
        <p:nvSpPr>
          <p:cNvPr id="17415" name="TextBox 8"/>
          <p:cNvSpPr txBox="1">
            <a:spLocks noChangeArrowheads="1"/>
          </p:cNvSpPr>
          <p:nvPr/>
        </p:nvSpPr>
        <p:spPr bwMode="auto">
          <a:xfrm>
            <a:off x="4876800" y="89535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b="1" dirty="0">
                <a:solidFill>
                  <a:schemeClr val="tx1"/>
                </a:solidFill>
              </a:rPr>
              <a:t>Women</a:t>
            </a:r>
          </a:p>
        </p:txBody>
      </p:sp>
      <p:sp>
        <p:nvSpPr>
          <p:cNvPr id="17416" name="Rectangle 1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graphicFrame>
        <p:nvGraphicFramePr>
          <p:cNvPr id="17417" name="Object 2"/>
          <p:cNvGraphicFramePr>
            <a:graphicFrameLocks noChangeAspect="1"/>
          </p:cNvGraphicFramePr>
          <p:nvPr/>
        </p:nvGraphicFramePr>
        <p:xfrm>
          <a:off x="381000" y="1200150"/>
          <a:ext cx="4267200" cy="3400425"/>
        </p:xfrm>
        <a:graphic>
          <a:graphicData uri="http://schemas.openxmlformats.org/presentationml/2006/ole">
            <p:oleObj spid="_x0000_s22530" name="SPW 6.0 Graph" r:id="rId4" imgW="5347411" imgH="4233672" progId="SigmaPlotGraphicObject.4">
              <p:embed/>
            </p:oleObj>
          </a:graphicData>
        </a:graphic>
      </p:graphicFrame>
      <p:sp>
        <p:nvSpPr>
          <p:cNvPr id="17418" name="Rectangle 13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graphicFrame>
        <p:nvGraphicFramePr>
          <p:cNvPr id="17419" name="Object 4"/>
          <p:cNvGraphicFramePr>
            <a:graphicFrameLocks noChangeAspect="1"/>
          </p:cNvGraphicFramePr>
          <p:nvPr/>
        </p:nvGraphicFramePr>
        <p:xfrm>
          <a:off x="4648200" y="1200150"/>
          <a:ext cx="4419600" cy="3400425"/>
        </p:xfrm>
        <a:graphic>
          <a:graphicData uri="http://schemas.openxmlformats.org/presentationml/2006/ole">
            <p:oleObj spid="_x0000_s22531" name="SPW 6.0 Graph" r:id="rId5" imgW="5347411" imgH="4233672" progId="SigmaPlotGraphicObject.4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9550"/>
            <a:ext cx="8458200" cy="131445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5A: Multi Population Mortality Modeling - Discussion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838200" y="2038350"/>
            <a:ext cx="7086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 smtClean="0">
                <a:solidFill>
                  <a:schemeClr val="tx1"/>
                </a:solidFill>
              </a:rPr>
              <a:t>The Mathematical Mechanism of Biological Aging</a:t>
            </a:r>
          </a:p>
          <a:p>
            <a:r>
              <a:rPr lang="en-US" altLang="en-US" sz="28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altLang="en-US" sz="2000" b="1" dirty="0" err="1" smtClean="0">
                <a:solidFill>
                  <a:schemeClr val="tx1"/>
                </a:solidFill>
              </a:rPr>
              <a:t>Boquan</a:t>
            </a:r>
            <a:r>
              <a:rPr lang="en-US" altLang="en-US" sz="2000" b="1" dirty="0" smtClean="0">
                <a:solidFill>
                  <a:schemeClr val="tx1"/>
                </a:solidFill>
              </a:rPr>
              <a:t> Cheng, Bruce Jones, FSA, FCIA, Ph.D., </a:t>
            </a:r>
          </a:p>
          <a:p>
            <a:r>
              <a:rPr lang="en-US" altLang="en-US" sz="2000" b="1" dirty="0" err="1" smtClean="0">
                <a:solidFill>
                  <a:schemeClr val="tx1"/>
                </a:solidFill>
              </a:rPr>
              <a:t>Xiaoming</a:t>
            </a:r>
            <a:r>
              <a:rPr lang="en-US" altLang="en-US" sz="2000" b="1" dirty="0" smtClean="0">
                <a:solidFill>
                  <a:schemeClr val="tx1"/>
                </a:solidFill>
              </a:rPr>
              <a:t> Liu and </a:t>
            </a:r>
            <a:r>
              <a:rPr lang="en-US" altLang="en-US" sz="2000" b="1" dirty="0" err="1" smtClean="0">
                <a:solidFill>
                  <a:schemeClr val="tx1"/>
                </a:solidFill>
              </a:rPr>
              <a:t>Jiandong</a:t>
            </a:r>
            <a:r>
              <a:rPr lang="en-US" altLang="en-US" sz="2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2000" b="1" dirty="0" err="1" smtClean="0">
                <a:solidFill>
                  <a:schemeClr val="tx1"/>
                </a:solidFill>
              </a:rPr>
              <a:t>Ren</a:t>
            </a:r>
            <a:endParaRPr lang="en-US" altLang="en-US" sz="2000" b="1" dirty="0" smtClean="0">
              <a:solidFill>
                <a:schemeClr val="tx1"/>
              </a:solidFill>
            </a:endParaRPr>
          </a:p>
          <a:p>
            <a:r>
              <a:rPr lang="en-US" altLang="en-US" sz="2000" b="1" dirty="0" smtClean="0">
                <a:solidFill>
                  <a:schemeClr val="tx1"/>
                </a:solidFill>
              </a:rPr>
              <a:t>University of Western Ontario</a:t>
            </a:r>
            <a:endParaRPr lang="en-US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5750"/>
            <a:ext cx="8458200" cy="6096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This model uses two major assumptions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609600" y="1200151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l">
              <a:buAutoNum type="arabicPeriod"/>
            </a:pPr>
            <a:r>
              <a:rPr lang="en-US" altLang="en-US" sz="2800" b="1" dirty="0" smtClean="0">
                <a:solidFill>
                  <a:schemeClr val="tx1"/>
                </a:solidFill>
              </a:rPr>
              <a:t>Transition rates (</a:t>
            </a:r>
            <a:r>
              <a:rPr lang="el-GR" altLang="en-US" sz="2800" b="1" dirty="0" smtClean="0">
                <a:solidFill>
                  <a:schemeClr val="tx1"/>
                </a:solidFill>
              </a:rPr>
              <a:t>λ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) are equal for all states of organism’s aging.</a:t>
            </a:r>
            <a:endParaRPr lang="en-US" alt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2495550"/>
            <a:ext cx="5934904" cy="15908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8150"/>
            <a:ext cx="8458200" cy="6096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tx1"/>
                </a:solidFill>
              </a:rPr>
              <a:t>What is the rationale for this assumption?</a:t>
            </a:r>
            <a:endParaRPr lang="en-US" altLang="en-US" sz="3200" dirty="0" smtClean="0"/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685800" y="1428750"/>
            <a:ext cx="7848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l"/>
            <a:endParaRPr lang="en-US" altLang="en-US" sz="2800" b="1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altLang="en-US" sz="2800" b="1" dirty="0" smtClean="0">
                <a:solidFill>
                  <a:schemeClr val="tx1"/>
                </a:solidFill>
              </a:rPr>
              <a:t>     Alternative avalanche-like model uses rates of transition, which are increasing with each stage of aging. </a:t>
            </a:r>
          </a:p>
          <a:p>
            <a:endParaRPr lang="en-US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Avalanche-like Mechanism</a:t>
            </a:r>
            <a:br>
              <a:rPr lang="en-US" sz="2800" dirty="0" smtClean="0"/>
            </a:br>
            <a:r>
              <a:rPr lang="en-US" sz="2800" dirty="0" smtClean="0"/>
              <a:t>of Organism’s Destruction with Age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381000" y="2876550"/>
            <a:ext cx="8610600" cy="1827610"/>
          </a:xfrm>
        </p:spPr>
        <p:txBody>
          <a:bodyPr/>
          <a:lstStyle/>
          <a:p>
            <a:r>
              <a:rPr lang="en-US" sz="1800" dirty="0" smtClean="0"/>
              <a:t>In the initial state (S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) organism has no defects. Then, as a result of random damage, it enters states S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, S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, …</a:t>
            </a:r>
            <a:r>
              <a:rPr lang="en-US" sz="1800" dirty="0" err="1" smtClean="0"/>
              <a:t>S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 where </a:t>
            </a:r>
            <a:r>
              <a:rPr lang="en-US" sz="1800" i="1" dirty="0" smtClean="0"/>
              <a:t>n</a:t>
            </a:r>
            <a:r>
              <a:rPr lang="en-US" sz="1800" dirty="0" smtClean="0"/>
              <a:t> corresponds to the number of defects. Rate of new defects has avalanche-like growth with the number of already accumulated defects (horizontal arrows). Hazard rate (vertical arrows directed down) also has avalanche-like growth with number of defects.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ClrTx/>
              <a:buSzPct val="70000"/>
            </a:pPr>
            <a:r>
              <a:rPr lang="en-US" altLang="en-US" sz="1400" dirty="0" smtClean="0"/>
              <a:t>Source: </a:t>
            </a:r>
            <a:r>
              <a:rPr lang="en-US" altLang="en-US" sz="1400" dirty="0" err="1" smtClean="0"/>
              <a:t>Gavrilov</a:t>
            </a:r>
            <a:r>
              <a:rPr lang="en-US" altLang="en-US" sz="1400" dirty="0" smtClean="0"/>
              <a:t>, </a:t>
            </a:r>
            <a:r>
              <a:rPr lang="en-US" altLang="en-US" sz="1400" dirty="0" err="1" smtClean="0"/>
              <a:t>Gavrilova</a:t>
            </a:r>
            <a:r>
              <a:rPr lang="en-US" altLang="en-US" sz="1400" dirty="0" smtClean="0"/>
              <a:t>, “</a:t>
            </a:r>
            <a:r>
              <a:rPr lang="en-US" altLang="en-US" sz="1400" i="1" dirty="0" smtClean="0"/>
              <a:t>The Biology of Life Span</a:t>
            </a:r>
            <a:r>
              <a:rPr lang="en-US" altLang="en-US" sz="1400" dirty="0" smtClean="0"/>
              <a:t>” 1991</a:t>
            </a:r>
          </a:p>
        </p:txBody>
      </p:sp>
      <p:pic>
        <p:nvPicPr>
          <p:cNvPr id="409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43000"/>
            <a:ext cx="82296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371600" y="114300"/>
            <a:ext cx="3962400" cy="4799410"/>
            <a:chOff x="1440" y="96"/>
            <a:chExt cx="3023" cy="4031"/>
          </a:xfrm>
        </p:grpSpPr>
        <p:pic>
          <p:nvPicPr>
            <p:cNvPr id="7168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96"/>
              <a:ext cx="3023" cy="40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71684" name="Text Box 3"/>
            <p:cNvSpPr txBox="1">
              <a:spLocks noChangeArrowheads="1"/>
            </p:cNvSpPr>
            <p:nvPr/>
          </p:nvSpPr>
          <p:spPr bwMode="auto">
            <a:xfrm>
              <a:off x="1440" y="96"/>
              <a:ext cx="3023" cy="40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715000" y="158115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Avalanche-like model for human aging was published in 1991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609600" y="1123950"/>
            <a:ext cx="8229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l"/>
            <a:r>
              <a:rPr lang="en-US" altLang="en-US" sz="2800" b="1" dirty="0" smtClean="0">
                <a:solidFill>
                  <a:schemeClr val="tx1"/>
                </a:solidFill>
              </a:rPr>
              <a:t>Second assumption:</a:t>
            </a:r>
          </a:p>
          <a:p>
            <a:pPr marL="514350" indent="-514350" algn="l"/>
            <a:endParaRPr lang="en-US" altLang="en-US" sz="2800" b="1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altLang="en-US" sz="2800" b="1" dirty="0" smtClean="0">
                <a:solidFill>
                  <a:schemeClr val="tx1"/>
                </a:solidFill>
              </a:rPr>
              <a:t>There are approximately 100 or 200-250 stages of organism’s aging.</a:t>
            </a:r>
          </a:p>
          <a:p>
            <a:endParaRPr lang="en-US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609600" y="133350"/>
            <a:ext cx="8229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l"/>
            <a:endParaRPr lang="en-US" altLang="en-US" sz="2800" b="1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altLang="en-US" sz="2800" b="1" dirty="0" smtClean="0">
                <a:solidFill>
                  <a:schemeClr val="tx1"/>
                </a:solidFill>
              </a:rPr>
              <a:t>What is the rationale to use this relatively small number of stages for aging? </a:t>
            </a:r>
          </a:p>
          <a:p>
            <a:pPr marL="514350" indent="-514350" algn="l"/>
            <a:endParaRPr lang="en-US" altLang="en-US" sz="2800" b="1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altLang="en-US" sz="2800" b="1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Alternative avalanche-like model uses unlimited number of stages that allows us to obtain analytical solution for mortality in closed form. </a:t>
            </a:r>
          </a:p>
          <a:p>
            <a:pPr marL="514350" indent="-514350" algn="l"/>
            <a:endParaRPr lang="en-US" altLang="en-US" sz="2400" b="1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altLang="en-US" sz="2400" b="1" dirty="0" smtClean="0">
                <a:solidFill>
                  <a:schemeClr val="tx1"/>
                </a:solidFill>
              </a:rPr>
              <a:t>     100-250 stages </a:t>
            </a:r>
            <a:r>
              <a:rPr lang="en-US" altLang="en-US" sz="2400" b="1" smtClean="0">
                <a:solidFill>
                  <a:schemeClr val="tx1"/>
                </a:solidFill>
              </a:rPr>
              <a:t>of aging appears 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to be very small number taking into account huge number of cells in </a:t>
            </a:r>
            <a:r>
              <a:rPr lang="en-US" altLang="en-US" sz="2400" b="1" smtClean="0">
                <a:solidFill>
                  <a:schemeClr val="tx1"/>
                </a:solidFill>
              </a:rPr>
              <a:t>human organism. </a:t>
            </a:r>
            <a:endParaRPr lang="en-US" altLang="en-US" sz="2400" b="1" dirty="0" smtClean="0">
              <a:solidFill>
                <a:schemeClr val="tx1"/>
              </a:solidFill>
            </a:endParaRPr>
          </a:p>
          <a:p>
            <a:endParaRPr lang="en-US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609600" y="1352550"/>
            <a:ext cx="7924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l"/>
            <a:endParaRPr lang="en-US" altLang="en-US" sz="2800" b="1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altLang="en-US" sz="2800" b="1" dirty="0" smtClean="0">
                <a:solidFill>
                  <a:schemeClr val="tx1"/>
                </a:solidFill>
              </a:rPr>
              <a:t>Overall, these are two very good papers!</a:t>
            </a:r>
          </a:p>
          <a:p>
            <a:pPr marL="514350" indent="-514350" algn="l"/>
            <a:endParaRPr lang="en-US" altLang="en-US" sz="2800" b="1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altLang="en-US" sz="2800" b="1" dirty="0" smtClean="0">
                <a:solidFill>
                  <a:schemeClr val="tx1"/>
                </a:solidFill>
              </a:rPr>
              <a:t>     </a:t>
            </a:r>
            <a:endParaRPr lang="en-US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9550"/>
            <a:ext cx="8458200" cy="131445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5A: Multi Population Mortality Modeling - Discussion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838200" y="2038350"/>
            <a:ext cx="70866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 smtClean="0">
                <a:solidFill>
                  <a:schemeClr val="tx1"/>
                </a:solidFill>
              </a:rPr>
              <a:t>Calibrating Mortality Processes with Trend Changes to Multi-Population Data</a:t>
            </a:r>
          </a:p>
          <a:p>
            <a:r>
              <a:rPr lang="en-US" altLang="en-US" sz="28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altLang="en-US" sz="2000" b="1" dirty="0" smtClean="0">
                <a:solidFill>
                  <a:schemeClr val="tx1"/>
                </a:solidFill>
              </a:rPr>
              <a:t>Matthias </a:t>
            </a:r>
            <a:r>
              <a:rPr lang="en-US" altLang="en-US" sz="2000" b="1" dirty="0" err="1" smtClean="0">
                <a:solidFill>
                  <a:schemeClr val="tx1"/>
                </a:solidFill>
              </a:rPr>
              <a:t>Börger</a:t>
            </a:r>
            <a:r>
              <a:rPr lang="en-US" altLang="en-US" sz="2000" b="1" dirty="0" smtClean="0">
                <a:solidFill>
                  <a:schemeClr val="tx1"/>
                </a:solidFill>
              </a:rPr>
              <a:t>; Justin </a:t>
            </a:r>
            <a:r>
              <a:rPr lang="en-US" altLang="en-US" sz="2000" b="1" dirty="0" err="1" smtClean="0">
                <a:solidFill>
                  <a:schemeClr val="tx1"/>
                </a:solidFill>
              </a:rPr>
              <a:t>Schoenfeld</a:t>
            </a:r>
            <a:r>
              <a:rPr lang="en-US" altLang="en-US" sz="2000" b="1" dirty="0" smtClean="0">
                <a:solidFill>
                  <a:schemeClr val="tx1"/>
                </a:solidFill>
              </a:rPr>
              <a:t>; Johannes </a:t>
            </a:r>
            <a:r>
              <a:rPr lang="en-US" altLang="en-US" sz="2000" b="1" dirty="0" err="1" smtClean="0">
                <a:solidFill>
                  <a:schemeClr val="tx1"/>
                </a:solidFill>
              </a:rPr>
              <a:t>Schupp</a:t>
            </a:r>
            <a:endParaRPr lang="en-US" altLang="en-US" sz="2000" b="1" dirty="0" smtClean="0">
              <a:solidFill>
                <a:schemeClr val="tx1"/>
              </a:solidFill>
            </a:endParaRPr>
          </a:p>
          <a:p>
            <a:r>
              <a:rPr lang="en-US" altLang="en-US" sz="2000" b="1" dirty="0" smtClean="0">
                <a:solidFill>
                  <a:schemeClr val="tx1"/>
                </a:solidFill>
              </a:rPr>
              <a:t>Ulm University </a:t>
            </a:r>
            <a:endParaRPr lang="en-US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123950"/>
            <a:ext cx="7696201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1000" y="133350"/>
            <a:ext cx="84582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A001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Major Challenge: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304800" y="742950"/>
            <a:ext cx="8686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chemeClr val="tx1"/>
                </a:solidFill>
              </a:rPr>
              <a:t>Very high uncertainty of life expectancy projections</a:t>
            </a:r>
          </a:p>
          <a:p>
            <a:endParaRPr lang="en-US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14350"/>
            <a:ext cx="8458200" cy="6096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Possible Solution to Improve </a:t>
            </a:r>
            <a:br>
              <a:rPr lang="en-US" altLang="en-US" sz="3200" dirty="0" smtClean="0"/>
            </a:br>
            <a:r>
              <a:rPr lang="en-US" altLang="en-US" sz="3200" dirty="0" smtClean="0"/>
              <a:t>Accuracy of Projections (1)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990600" y="1885950"/>
            <a:ext cx="70866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 smtClean="0">
                <a:solidFill>
                  <a:schemeClr val="tx1"/>
                </a:solidFill>
              </a:rPr>
              <a:t>To take into account that rates of mortality change over time are different for different ages</a:t>
            </a:r>
          </a:p>
          <a:p>
            <a:endParaRPr lang="en-US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85750"/>
            <a:ext cx="8305800" cy="191809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</p:pic>
      <p:sp>
        <p:nvSpPr>
          <p:cNvPr id="60419" name="Subtitle 5"/>
          <p:cNvSpPr>
            <a:spLocks noGrp="1"/>
          </p:cNvSpPr>
          <p:nvPr>
            <p:ph type="subTitle" idx="1"/>
          </p:nvPr>
        </p:nvSpPr>
        <p:spPr>
          <a:xfrm>
            <a:off x="685800" y="2914650"/>
            <a:ext cx="8153400" cy="971550"/>
          </a:xfrm>
        </p:spPr>
        <p:txBody>
          <a:bodyPr/>
          <a:lstStyle/>
          <a:p>
            <a:pPr algn="l"/>
            <a:r>
              <a:rPr lang="en-US" altLang="en-US" sz="2400" dirty="0" smtClean="0"/>
              <a:t>For example, recent scientific publications suggest that human longevity records stopped increasing. </a:t>
            </a:r>
          </a:p>
          <a:p>
            <a:pPr algn="l"/>
            <a:r>
              <a:rPr lang="en-US" altLang="en-US" sz="2400" dirty="0" smtClean="0"/>
              <a:t>Our finding that the mortality of U.S. centenarians has not decreased noticeably in recent decades is consistent with this suggestion.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42900"/>
            <a:ext cx="8001000" cy="857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Mortality of U.S. centenarians does not decline over time</a:t>
            </a:r>
          </a:p>
        </p:txBody>
      </p:sp>
      <p:pic>
        <p:nvPicPr>
          <p:cNvPr id="6144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8686800" cy="287178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</p:pic>
      <p:sp>
        <p:nvSpPr>
          <p:cNvPr id="61444" name="TextBox 8"/>
          <p:cNvSpPr txBox="1">
            <a:spLocks noChangeArrowheads="1"/>
          </p:cNvSpPr>
          <p:nvPr/>
        </p:nvSpPr>
        <p:spPr bwMode="auto">
          <a:xfrm>
            <a:off x="1219200" y="1581150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Women</a:t>
            </a:r>
          </a:p>
        </p:txBody>
      </p:sp>
      <p:sp>
        <p:nvSpPr>
          <p:cNvPr id="61445" name="TextBox 9"/>
          <p:cNvSpPr txBox="1">
            <a:spLocks noChangeArrowheads="1"/>
          </p:cNvSpPr>
          <p:nvPr/>
        </p:nvSpPr>
        <p:spPr bwMode="auto">
          <a:xfrm>
            <a:off x="5562600" y="150495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Men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57200" y="4686300"/>
            <a:ext cx="487680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ts val="10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 i="1" dirty="0" smtClean="0">
                <a:solidFill>
                  <a:srgbClr val="000000"/>
                </a:solidFill>
              </a:rPr>
              <a:t>Source</a:t>
            </a:r>
            <a:r>
              <a:rPr lang="en-US" altLang="en-US" sz="1600" dirty="0">
                <a:solidFill>
                  <a:srgbClr val="000000"/>
                </a:solidFill>
              </a:rPr>
              <a:t>: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Gavrilov</a:t>
            </a:r>
            <a:r>
              <a:rPr lang="en-US" altLang="en-US" sz="1600" dirty="0" smtClean="0">
                <a:solidFill>
                  <a:srgbClr val="000000"/>
                </a:solidFill>
              </a:rPr>
              <a:t> et al., </a:t>
            </a:r>
            <a:r>
              <a:rPr lang="en-US" altLang="en-US" sz="1600" i="1" dirty="0" smtClean="0">
                <a:solidFill>
                  <a:srgbClr val="000000"/>
                </a:solidFill>
              </a:rPr>
              <a:t>Gerontology</a:t>
            </a:r>
            <a:r>
              <a:rPr lang="en-US" altLang="en-US" sz="1600" dirty="0" smtClean="0">
                <a:solidFill>
                  <a:srgbClr val="000000"/>
                </a:solidFill>
              </a:rPr>
              <a:t>, 2017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381000" y="133350"/>
            <a:ext cx="8469312" cy="1387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Mortality of U.S. men and women in earlier</a:t>
            </a:r>
            <a:r>
              <a:rPr lang="ru-RU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(1881) </a:t>
            </a:r>
            <a:r>
              <a:rPr lang="en-US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and </a:t>
            </a:r>
            <a:r>
              <a:rPr lang="ru-RU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later </a:t>
            </a:r>
            <a:r>
              <a:rPr lang="ru-RU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(1898) </a:t>
            </a:r>
            <a:r>
              <a:rPr lang="en-US" altLang="en-US" sz="3200" b="1" dirty="0" smtClean="0">
                <a:solidFill>
                  <a:schemeClr val="accent2">
                    <a:lumMod val="50000"/>
                  </a:schemeClr>
                </a:solidFill>
              </a:rPr>
              <a:t>birth cohorts    </a:t>
            </a:r>
            <a:r>
              <a:rPr lang="en-US" altLang="en-US" sz="2000" b="1" dirty="0" smtClean="0">
                <a:solidFill>
                  <a:schemeClr val="accent2">
                    <a:lumMod val="50000"/>
                  </a:schemeClr>
                </a:solidFill>
              </a:rPr>
              <a:t>Mortality deceleration is observed in early birth cohort only</a:t>
            </a:r>
            <a:endParaRPr lang="en-US" alt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4819" name="Picture 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65800" y="11487150"/>
            <a:ext cx="8686800" cy="487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34000" y="173355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Мужчины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73355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Женщины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705350"/>
            <a:ext cx="883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Source</a:t>
            </a:r>
            <a:r>
              <a:rPr lang="ru-RU" sz="1400" dirty="0" smtClean="0">
                <a:solidFill>
                  <a:schemeClr val="tx1"/>
                </a:solidFill>
              </a:rPr>
              <a:t>: </a:t>
            </a:r>
            <a:r>
              <a:rPr lang="en-US" sz="1400" dirty="0" err="1" smtClean="0">
                <a:solidFill>
                  <a:schemeClr val="tx1"/>
                </a:solidFill>
              </a:rPr>
              <a:t>Gavrilov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Gavrilova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i="1" dirty="0" smtClean="0">
                <a:solidFill>
                  <a:schemeClr val="tx1"/>
                </a:solidFill>
              </a:rPr>
              <a:t>Gerontology,</a:t>
            </a:r>
            <a:r>
              <a:rPr lang="en-US" sz="1400" dirty="0" smtClean="0">
                <a:solidFill>
                  <a:schemeClr val="tx1"/>
                </a:solidFill>
              </a:rPr>
              <a:t> 2019. Source of data: Human Mortality Database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9" name="Рисунок 8" descr="Figure2a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1657350"/>
            <a:ext cx="4114800" cy="3105150"/>
          </a:xfrm>
          <a:prstGeom prst="rect">
            <a:avLst/>
          </a:prstGeom>
        </p:spPr>
      </p:pic>
      <p:pic>
        <p:nvPicPr>
          <p:cNvPr id="10" name="Рисунок 9" descr="Figure3a.t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1581150"/>
            <a:ext cx="4191000" cy="3200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14400" y="196215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Women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5400" y="188595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Men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14350"/>
            <a:ext cx="8458200" cy="6096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Possible Solution to Improve </a:t>
            </a:r>
            <a:br>
              <a:rPr lang="en-US" altLang="en-US" sz="3200" dirty="0" smtClean="0"/>
            </a:br>
            <a:r>
              <a:rPr lang="en-US" altLang="en-US" sz="3200" dirty="0" smtClean="0"/>
              <a:t>Accuracy of Projections (2)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914400" y="2114550"/>
            <a:ext cx="7467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 smtClean="0">
                <a:solidFill>
                  <a:schemeClr val="tx1"/>
                </a:solidFill>
              </a:rPr>
              <a:t>To eliminate from analyses old data for periods preceding the 1950s when mortality decline followed additive rather than multiplicative model</a:t>
            </a:r>
          </a:p>
          <a:p>
            <a:endParaRPr lang="en-US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457200" y="285750"/>
            <a:ext cx="8534400" cy="800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dirty="0" smtClean="0">
                <a:solidFill>
                  <a:schemeClr val="tx1"/>
                </a:solidFill>
              </a:rPr>
              <a:t>Historical changes of background (</a:t>
            </a:r>
            <a:r>
              <a:rPr lang="en-US" sz="2400" b="1" dirty="0" err="1" smtClean="0">
                <a:solidFill>
                  <a:schemeClr val="tx1"/>
                </a:solidFill>
              </a:rPr>
              <a:t>Makeham</a:t>
            </a:r>
            <a:r>
              <a:rPr lang="en-US" sz="2400" b="1" dirty="0" smtClean="0">
                <a:solidFill>
                  <a:schemeClr val="tx1"/>
                </a:solidFill>
              </a:rPr>
              <a:t> term) and senescent (</a:t>
            </a:r>
            <a:r>
              <a:rPr lang="en-US" sz="2400" b="1" dirty="0" err="1" smtClean="0">
                <a:solidFill>
                  <a:schemeClr val="tx1"/>
                </a:solidFill>
              </a:rPr>
              <a:t>Gompertzian</a:t>
            </a:r>
            <a:r>
              <a:rPr lang="en-US" sz="2400" b="1" dirty="0" smtClean="0">
                <a:solidFill>
                  <a:schemeClr val="tx1"/>
                </a:solidFill>
              </a:rPr>
              <a:t>) mortality of Swedish males</a:t>
            </a:r>
            <a:r>
              <a:rPr lang="en-US" sz="3600" dirty="0" smtClean="0"/>
              <a:t>.</a:t>
            </a:r>
            <a:endParaRPr lang="en-US" altLang="en-US" sz="2800" b="1" dirty="0">
              <a:solidFill>
                <a:srgbClr val="8A001A"/>
              </a:solidFill>
              <a:latin typeface="Tahoma" pitchFamily="34" charset="0"/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57200" y="4324350"/>
            <a:ext cx="7315200" cy="7151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>
              <a:spcBef>
                <a:spcPts val="10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 dirty="0" smtClean="0">
                <a:solidFill>
                  <a:schemeClr val="tx1"/>
                </a:solidFill>
              </a:rPr>
              <a:t>Senescent mortality is shown at age 40</a:t>
            </a:r>
          </a:p>
          <a:p>
            <a:pPr algn="l">
              <a:spcBef>
                <a:spcPts val="10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600" i="1" dirty="0" smtClean="0">
                <a:solidFill>
                  <a:srgbClr val="000000"/>
                </a:solidFill>
              </a:rPr>
              <a:t>Source</a:t>
            </a:r>
            <a:r>
              <a:rPr lang="en-US" altLang="en-US" sz="1600" dirty="0">
                <a:solidFill>
                  <a:srgbClr val="000000"/>
                </a:solidFill>
              </a:rPr>
              <a:t>: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Gavrilov</a:t>
            </a:r>
            <a:r>
              <a:rPr lang="en-US" altLang="en-US" sz="1600" dirty="0" smtClean="0">
                <a:solidFill>
                  <a:srgbClr val="000000"/>
                </a:solidFill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Gavrilova</a:t>
            </a:r>
            <a:r>
              <a:rPr lang="en-US" altLang="en-US" sz="1600" dirty="0" smtClean="0">
                <a:solidFill>
                  <a:srgbClr val="000000"/>
                </a:solidFill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Nosov</a:t>
            </a:r>
            <a:r>
              <a:rPr lang="en-US" altLang="en-US" sz="1600" dirty="0" smtClean="0">
                <a:solidFill>
                  <a:srgbClr val="000000"/>
                </a:solidFill>
              </a:rPr>
              <a:t>, Gerontology, 1983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0" y="985838"/>
            <a:ext cx="9144000" cy="11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0" y="985838"/>
            <a:ext cx="9144000" cy="11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7416" name="Rectangle 1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17418" name="Rectangle 13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pic>
        <p:nvPicPr>
          <p:cNvPr id="1028" name="Picture 4" descr="Sweden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76350"/>
            <a:ext cx="38195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181600" y="1428750"/>
            <a:ext cx="365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 – total (observed) mortality at age 40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 – background mortality (</a:t>
            </a:r>
            <a:r>
              <a:rPr lang="en-US" dirty="0" err="1" smtClean="0">
                <a:solidFill>
                  <a:schemeClr val="tx1"/>
                </a:solidFill>
              </a:rPr>
              <a:t>Makeham</a:t>
            </a:r>
            <a:r>
              <a:rPr lang="en-US" dirty="0" smtClean="0">
                <a:solidFill>
                  <a:schemeClr val="tx1"/>
                </a:solidFill>
              </a:rPr>
              <a:t> parameter)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3 – senescent mortality at age 40 calculated on the basis of </a:t>
            </a:r>
            <a:r>
              <a:rPr lang="en-US" dirty="0" err="1" smtClean="0">
                <a:solidFill>
                  <a:schemeClr val="tx1"/>
                </a:solidFill>
              </a:rPr>
              <a:t>Gompertz-Makeham</a:t>
            </a:r>
            <a:r>
              <a:rPr lang="en-US" dirty="0" smtClean="0">
                <a:solidFill>
                  <a:schemeClr val="tx1"/>
                </a:solidFill>
              </a:rPr>
              <a:t> formula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874687</TotalTime>
  <Words>574</Words>
  <Application>Microsoft Office PowerPoint</Application>
  <PresentationFormat>On-screen Show (16:9)</PresentationFormat>
  <Paragraphs>73</Paragraphs>
  <Slides>18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SPW 6.0 Graph</vt:lpstr>
      <vt:lpstr>2020 Living to 100 Symposium</vt:lpstr>
      <vt:lpstr>5A: Multi Population Mortality Modeling - Discussion</vt:lpstr>
      <vt:lpstr>Slide 3</vt:lpstr>
      <vt:lpstr>Possible Solution to Improve  Accuracy of Projections (1)</vt:lpstr>
      <vt:lpstr>Slide 5</vt:lpstr>
      <vt:lpstr>Mortality of U.S. centenarians does not decline over time</vt:lpstr>
      <vt:lpstr>Slide 7</vt:lpstr>
      <vt:lpstr>Possible Solution to Improve  Accuracy of Projections (2)</vt:lpstr>
      <vt:lpstr>Slide 9</vt:lpstr>
      <vt:lpstr>Slide 10</vt:lpstr>
      <vt:lpstr>5A: Multi Population Mortality Modeling - Discussion</vt:lpstr>
      <vt:lpstr>This model uses two major assumptions</vt:lpstr>
      <vt:lpstr>What is the rationale for this assumption?</vt:lpstr>
      <vt:lpstr>Avalanche-like Mechanism of Organism’s Destruction with Age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  Specific   Effects   of   Early-Life   Events   on   Adult   Lifespan</dc:title>
  <dc:creator>Natalia Gavrilova</dc:creator>
  <cp:lastModifiedBy>Natalia</cp:lastModifiedBy>
  <cp:revision>1463</cp:revision>
  <cp:lastPrinted>1601-01-01T00:00:00Z</cp:lastPrinted>
  <dcterms:created xsi:type="dcterms:W3CDTF">2001-03-26T21:13:52Z</dcterms:created>
  <dcterms:modified xsi:type="dcterms:W3CDTF">2020-01-27T01:44:59Z</dcterms:modified>
</cp:coreProperties>
</file>