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webextensions/webextension1.xml" ContentType="application/vnd.ms-office.webextension+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webextensions/taskpanes.xml" ContentType="application/vnd.ms-office.webextensiontaskpan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7"/>
  </p:notesMasterIdLst>
  <p:handoutMasterIdLst>
    <p:handoutMasterId r:id="rId58"/>
  </p:handoutMasterIdLst>
  <p:sldIdLst>
    <p:sldId id="2478" r:id="rId2"/>
    <p:sldId id="2546" r:id="rId3"/>
    <p:sldId id="2544" r:id="rId4"/>
    <p:sldId id="2579" r:id="rId5"/>
    <p:sldId id="2578" r:id="rId6"/>
    <p:sldId id="2575" r:id="rId7"/>
    <p:sldId id="2551" r:id="rId8"/>
    <p:sldId id="2574" r:id="rId9"/>
    <p:sldId id="2567" r:id="rId10"/>
    <p:sldId id="2550" r:id="rId11"/>
    <p:sldId id="2553" r:id="rId12"/>
    <p:sldId id="2552" r:id="rId13"/>
    <p:sldId id="2554" r:id="rId14"/>
    <p:sldId id="2581" r:id="rId15"/>
    <p:sldId id="2576" r:id="rId16"/>
    <p:sldId id="2555" r:id="rId17"/>
    <p:sldId id="2556" r:id="rId18"/>
    <p:sldId id="2557" r:id="rId19"/>
    <p:sldId id="2540" r:id="rId20"/>
    <p:sldId id="2577" r:id="rId21"/>
    <p:sldId id="2559" r:id="rId22"/>
    <p:sldId id="2562" r:id="rId23"/>
    <p:sldId id="2580" r:id="rId24"/>
    <p:sldId id="2454" r:id="rId25"/>
    <p:sldId id="2570" r:id="rId26"/>
    <p:sldId id="2571" r:id="rId27"/>
    <p:sldId id="2561" r:id="rId28"/>
    <p:sldId id="2564" r:id="rId29"/>
    <p:sldId id="2488" r:id="rId30"/>
    <p:sldId id="2493" r:id="rId31"/>
    <p:sldId id="2489" r:id="rId32"/>
    <p:sldId id="2487" r:id="rId33"/>
    <p:sldId id="2490" r:id="rId34"/>
    <p:sldId id="2491" r:id="rId35"/>
    <p:sldId id="2502" r:id="rId36"/>
    <p:sldId id="2494" r:id="rId37"/>
    <p:sldId id="2495" r:id="rId38"/>
    <p:sldId id="2496" r:id="rId39"/>
    <p:sldId id="2497" r:id="rId40"/>
    <p:sldId id="2499" r:id="rId41"/>
    <p:sldId id="2503" r:id="rId42"/>
    <p:sldId id="2460" r:id="rId43"/>
    <p:sldId id="2506" r:id="rId44"/>
    <p:sldId id="2476" r:id="rId45"/>
    <p:sldId id="2507" r:id="rId46"/>
    <p:sldId id="2465" r:id="rId47"/>
    <p:sldId id="2475" r:id="rId48"/>
    <p:sldId id="2463" r:id="rId49"/>
    <p:sldId id="2464" r:id="rId50"/>
    <p:sldId id="2477" r:id="rId51"/>
    <p:sldId id="2466" r:id="rId52"/>
    <p:sldId id="2467" r:id="rId53"/>
    <p:sldId id="2468" r:id="rId54"/>
    <p:sldId id="2535" r:id="rId55"/>
    <p:sldId id="253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3AA"/>
    <a:srgbClr val="024D7C"/>
    <a:srgbClr val="279C7E"/>
    <a:srgbClr val="B7B333"/>
    <a:srgbClr val="F35F20"/>
    <a:srgbClr val="F35D20"/>
    <a:srgbClr val="F78D1F"/>
    <a:srgbClr val="E27F26"/>
    <a:srgbClr val="933F9E"/>
    <a:srgbClr val="74C4D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495" autoAdjust="0"/>
    <p:restoredTop sz="94614"/>
  </p:normalViewPr>
  <p:slideViewPr>
    <p:cSldViewPr snapToGrid="0" showGuides="1">
      <p:cViewPr varScale="1">
        <p:scale>
          <a:sx n="82" d="100"/>
          <a:sy n="82" d="100"/>
        </p:scale>
        <p:origin x="-1074" y="-78"/>
      </p:cViewPr>
      <p:guideLst>
        <p:guide orient="horz" pos="2160"/>
        <p:guide pos="2880"/>
      </p:guideLst>
    </p:cSldViewPr>
  </p:slideViewPr>
  <p:notesTextViewPr>
    <p:cViewPr>
      <p:scale>
        <a:sx n="3" d="2"/>
        <a:sy n="3" d="2"/>
      </p:scale>
      <p:origin x="0" y="0"/>
    </p:cViewPr>
  </p:notesTextViewPr>
  <p:sorterViewPr>
    <p:cViewPr>
      <p:scale>
        <a:sx n="100" d="100"/>
        <a:sy n="100" d="100"/>
      </p:scale>
      <p:origin x="0" y="6510"/>
    </p:cViewPr>
  </p:sorterViewPr>
  <p:notesViewPr>
    <p:cSldViewPr snapToGrid="0" showGuides="1">
      <p:cViewPr varScale="1">
        <p:scale>
          <a:sx n="71" d="100"/>
          <a:sy n="71" d="100"/>
        </p:scale>
        <p:origin x="2658" y="84"/>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BE6BFE-3CFF-4C6C-9E53-184BBC69E5E5}" type="datetimeFigureOut">
              <a:rPr lang="en-US" smtClean="0"/>
              <a:pPr/>
              <a:t>5/14/2025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 xmlns:p14="http://schemas.microsoft.com/office/powerpoint/2010/main" val="88375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05C1D3-7D3C-7345-81B7-83ECE6346BB3}" type="datetimeFigureOut">
              <a:rPr lang="en-US" smtClean="0"/>
              <a:pPr/>
              <a:t>5/14/2025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38505-BB72-D04B-9DD4-A82E2BFC5914}" type="slidenum">
              <a:rPr lang="en-US" smtClean="0"/>
              <a:pPr/>
              <a:t>‹#›</a:t>
            </a:fld>
            <a:endParaRPr lang="en-US"/>
          </a:p>
        </p:txBody>
      </p:sp>
    </p:spTree>
    <p:extLst>
      <p:ext uri="{BB962C8B-B14F-4D97-AF65-F5344CB8AC3E}">
        <p14:creationId xmlns="" xmlns:p14="http://schemas.microsoft.com/office/powerpoint/2010/main" val="1717100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sldNum" sz="quarter"/>
          </p:nvPr>
        </p:nvSpPr>
        <p:spPr>
          <a:noFill/>
          <a:ln>
            <a:miter lim="800000"/>
            <a:headEnd/>
            <a:tailEnd/>
          </a:ln>
        </p:spPr>
        <p:txBody>
          <a:bodyPr/>
          <a:lstStyle/>
          <a:p>
            <a:pPr defTabSz="912285">
              <a:tabLst>
                <a:tab pos="0" algn="l"/>
                <a:tab pos="452217" algn="l"/>
                <a:tab pos="904433" algn="l"/>
                <a:tab pos="1358220" algn="l"/>
                <a:tab pos="1810437" algn="l"/>
                <a:tab pos="2264223" algn="l"/>
                <a:tab pos="2716440" algn="l"/>
                <a:tab pos="3170227" algn="l"/>
                <a:tab pos="3622443" algn="l"/>
                <a:tab pos="4074660" algn="l"/>
                <a:tab pos="4528446" algn="l"/>
                <a:tab pos="4980663" algn="l"/>
                <a:tab pos="5434450" algn="l"/>
                <a:tab pos="5886666" algn="l"/>
                <a:tab pos="6340452" algn="l"/>
                <a:tab pos="6792669" algn="l"/>
                <a:tab pos="7244885" algn="l"/>
                <a:tab pos="7698673" algn="l"/>
                <a:tab pos="8150889" algn="l"/>
                <a:tab pos="8604675" algn="l"/>
                <a:tab pos="9056892" algn="l"/>
              </a:tabLst>
            </a:pPr>
            <a:fld id="{CA71683B-8D54-430F-831C-B4BD28A5564A}" type="slidenum">
              <a:rPr lang="en-US" altLang="en-US" smtClean="0">
                <a:solidFill>
                  <a:schemeClr val="tx1"/>
                </a:solidFill>
                <a:ea typeface="Arial Unicode MS" pitchFamily="34" charset="-128"/>
                <a:cs typeface="Arial Unicode MS" pitchFamily="34" charset="-128"/>
              </a:rPr>
              <a:pPr defTabSz="912285">
                <a:tabLst>
                  <a:tab pos="0" algn="l"/>
                  <a:tab pos="452217" algn="l"/>
                  <a:tab pos="904433" algn="l"/>
                  <a:tab pos="1358220" algn="l"/>
                  <a:tab pos="1810437" algn="l"/>
                  <a:tab pos="2264223" algn="l"/>
                  <a:tab pos="2716440" algn="l"/>
                  <a:tab pos="3170227" algn="l"/>
                  <a:tab pos="3622443" algn="l"/>
                  <a:tab pos="4074660" algn="l"/>
                  <a:tab pos="4528446" algn="l"/>
                  <a:tab pos="4980663" algn="l"/>
                  <a:tab pos="5434450" algn="l"/>
                  <a:tab pos="5886666" algn="l"/>
                  <a:tab pos="6340452" algn="l"/>
                  <a:tab pos="6792669" algn="l"/>
                  <a:tab pos="7244885" algn="l"/>
                  <a:tab pos="7698673" algn="l"/>
                  <a:tab pos="8150889" algn="l"/>
                  <a:tab pos="8604675" algn="l"/>
                  <a:tab pos="9056892" algn="l"/>
                </a:tabLst>
              </a:pPr>
              <a:t>1</a:t>
            </a:fld>
            <a:endParaRPr lang="en-US" altLang="en-US" dirty="0" smtClean="0">
              <a:solidFill>
                <a:schemeClr val="tx1"/>
              </a:solidFill>
              <a:ea typeface="Arial Unicode MS" pitchFamily="34" charset="-128"/>
              <a:cs typeface="Arial Unicode MS" pitchFamily="34" charset="-128"/>
            </a:endParaRPr>
          </a:p>
        </p:txBody>
      </p:sp>
      <p:sp>
        <p:nvSpPr>
          <p:cNvPr id="71683" name="Rectangle 2"/>
          <p:cNvSpPr>
            <a:spLocks noGrp="1" noRot="1" noChangeAspect="1" noChangeArrowheads="1" noTextEdit="1"/>
          </p:cNvSpPr>
          <p:nvPr>
            <p:ph type="sldImg"/>
          </p:nvPr>
        </p:nvSpPr>
        <p:spPr>
          <a:xfrm>
            <a:off x="1143000" y="685800"/>
            <a:ext cx="4572000" cy="3429000"/>
          </a:xfrm>
          <a:ln/>
        </p:spPr>
      </p:sp>
      <p:sp>
        <p:nvSpPr>
          <p:cNvPr id="71684" name="Rectangle 3"/>
          <p:cNvSpPr>
            <a:spLocks noGrp="1" noChangeArrowheads="1"/>
          </p:cNvSpPr>
          <p:nvPr>
            <p:ph type="body" idx="1"/>
          </p:nvPr>
        </p:nvSpPr>
        <p:spPr>
          <a:noFill/>
        </p:spPr>
        <p:txBody>
          <a:bodyPr/>
          <a:lstStyle/>
          <a:p>
            <a:pPr eaLnBrk="1" hangingPunct="1"/>
            <a:endParaRPr lang="ru-RU"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7"/>
          <p:cNvSpPr>
            <a:spLocks noGrp="1" noChangeArrowheads="1"/>
          </p:cNvSpPr>
          <p:nvPr>
            <p:ph type="sldNum" sz="quarter"/>
          </p:nvPr>
        </p:nvSpPr>
        <p:spPr>
          <a:noFill/>
          <a:ln>
            <a:round/>
            <a:headEnd/>
            <a:tailEnd/>
          </a:ln>
        </p:spPr>
        <p:txBody>
          <a:bodyPr/>
          <a:lstStyle/>
          <a:p>
            <a:fld id="{1175676D-A084-485E-8528-D97B8B2F3E4C}" type="slidenum">
              <a:rPr lang="en-US" altLang="en-US" smtClean="0"/>
              <a:pPr/>
              <a:t>13</a:t>
            </a:fld>
            <a:endParaRPr lang="en-US" altLang="en-US" smtClean="0"/>
          </a:p>
        </p:txBody>
      </p:sp>
      <p:sp>
        <p:nvSpPr>
          <p:cNvPr id="11776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17764"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47F1574E-A8FD-469B-80F8-95BFDD116736}" type="slidenum">
              <a:rPr lang="en-US"/>
              <a:pPr/>
              <a:t>14</a:t>
            </a:fld>
            <a:endParaRPr lang="en-US"/>
          </a:p>
        </p:txBody>
      </p:sp>
      <p:sp>
        <p:nvSpPr>
          <p:cNvPr id="75777" name="Rectangle 1"/>
          <p:cNvSpPr txBox="1">
            <a:spLocks noGrp="1" noRot="1" noChangeAspect="1" noChangeArrowheads="1"/>
          </p:cNvSpPr>
          <p:nvPr>
            <p:ph type="sldImg"/>
          </p:nvPr>
        </p:nvSpPr>
        <p:spPr bwMode="auto">
          <a:xfrm>
            <a:off x="1143000" y="684213"/>
            <a:ext cx="4572000" cy="3429000"/>
          </a:xfrm>
          <a:prstGeom prst="rect">
            <a:avLst/>
          </a:prstGeom>
          <a:solidFill>
            <a:srgbClr val="FFFFFF"/>
          </a:solidFill>
          <a:ln>
            <a:solidFill>
              <a:srgbClr val="000000"/>
            </a:solidFill>
            <a:miter lim="800000"/>
            <a:headEnd/>
            <a:tailEnd/>
          </a:ln>
        </p:spPr>
      </p:sp>
      <p:sp>
        <p:nvSpPr>
          <p:cNvPr id="75778" name="Rectangle 2"/>
          <p:cNvSpPr txBox="1">
            <a:spLocks noGrp="1" noChangeArrowheads="1"/>
          </p:cNvSpPr>
          <p:nvPr>
            <p:ph type="body" idx="1"/>
          </p:nvPr>
        </p:nvSpPr>
        <p:spPr bwMode="auto">
          <a:xfrm>
            <a:off x="915042" y="4343693"/>
            <a:ext cx="5027916" cy="4115385"/>
          </a:xfrm>
          <a:prstGeom prst="rect">
            <a:avLst/>
          </a:prstGeom>
          <a:noFill/>
          <a:ln>
            <a:round/>
            <a:headEnd/>
            <a:tailEnd/>
          </a:ln>
        </p:spPr>
        <p:txBody>
          <a:bodyPr wrap="none" anchor="ct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7"/>
          <p:cNvSpPr>
            <a:spLocks noGrp="1" noChangeArrowheads="1"/>
          </p:cNvSpPr>
          <p:nvPr>
            <p:ph type="sldNum" sz="quarter"/>
          </p:nvPr>
        </p:nvSpPr>
        <p:spPr>
          <a:noFill/>
          <a:ln>
            <a:round/>
            <a:headEnd/>
            <a:tailEnd/>
          </a:ln>
        </p:spPr>
        <p:txBody>
          <a:bodyPr/>
          <a:lstStyle/>
          <a:p>
            <a:fld id="{1175676D-A084-485E-8528-D97B8B2F3E4C}" type="slidenum">
              <a:rPr lang="en-US" altLang="en-US" smtClean="0"/>
              <a:pPr/>
              <a:t>15</a:t>
            </a:fld>
            <a:endParaRPr lang="en-US" altLang="en-US" smtClean="0"/>
          </a:p>
        </p:txBody>
      </p:sp>
      <p:sp>
        <p:nvSpPr>
          <p:cNvPr id="11776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17764"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p:nvPr>
        </p:nvSpPr>
        <p:spPr>
          <a:noFill/>
          <a:ln>
            <a:round/>
            <a:headEnd/>
            <a:tailEnd/>
          </a:ln>
        </p:spPr>
        <p:txBody>
          <a:bodyPr/>
          <a:lstStyle/>
          <a:p>
            <a:fld id="{577E4EBD-A794-44BB-83DC-E530295FE8F7}" type="slidenum">
              <a:rPr lang="en-US" altLang="en-US" smtClean="0"/>
              <a:pPr/>
              <a:t>16</a:t>
            </a:fld>
            <a:endParaRPr lang="en-US" altLang="en-US" smtClean="0"/>
          </a:p>
        </p:txBody>
      </p:sp>
      <p:sp>
        <p:nvSpPr>
          <p:cNvPr id="11878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18788"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7"/>
          <p:cNvSpPr>
            <a:spLocks noGrp="1" noChangeArrowheads="1"/>
          </p:cNvSpPr>
          <p:nvPr>
            <p:ph type="sldNum" sz="quarter"/>
          </p:nvPr>
        </p:nvSpPr>
        <p:spPr>
          <a:noFill/>
          <a:ln>
            <a:round/>
            <a:headEnd/>
            <a:tailEnd/>
          </a:ln>
        </p:spPr>
        <p:txBody>
          <a:bodyPr/>
          <a:lstStyle/>
          <a:p>
            <a:fld id="{5C23B0DC-C9FE-4AB4-8FC7-E0211B0CA0BD}" type="slidenum">
              <a:rPr lang="en-US" altLang="en-US" smtClean="0"/>
              <a:pPr/>
              <a:t>17</a:t>
            </a:fld>
            <a:endParaRPr lang="en-US" altLang="en-US" smtClean="0"/>
          </a:p>
        </p:txBody>
      </p:sp>
      <p:sp>
        <p:nvSpPr>
          <p:cNvPr id="11981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19812"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7"/>
          <p:cNvSpPr>
            <a:spLocks noGrp="1" noChangeArrowheads="1"/>
          </p:cNvSpPr>
          <p:nvPr>
            <p:ph type="sldNum" sz="quarter"/>
          </p:nvPr>
        </p:nvSpPr>
        <p:spPr>
          <a:noFill/>
          <a:ln>
            <a:round/>
            <a:headEnd/>
            <a:tailEnd/>
          </a:ln>
        </p:spPr>
        <p:txBody>
          <a:bodyPr/>
          <a:lstStyle/>
          <a:p>
            <a:fld id="{C2B85487-FA9F-48AF-807D-BF4225143205}" type="slidenum">
              <a:rPr lang="en-US" altLang="en-US" smtClean="0"/>
              <a:pPr/>
              <a:t>18</a:t>
            </a:fld>
            <a:endParaRPr lang="en-US" altLang="en-US" smtClean="0"/>
          </a:p>
        </p:txBody>
      </p:sp>
      <p:sp>
        <p:nvSpPr>
          <p:cNvPr id="12083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20836"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a:ln>
            <a:round/>
            <a:headEnd/>
            <a:tailEnd/>
          </a:ln>
        </p:spPr>
        <p:txBody>
          <a:bodyPr/>
          <a:lstStyle/>
          <a:p>
            <a:fld id="{D350EA97-AF69-442B-82A5-DE8F6812FED7}" type="slidenum">
              <a:rPr lang="en-US" altLang="en-US" smtClean="0">
                <a:latin typeface="Times New Roman" charset="0"/>
              </a:rPr>
              <a:pPr/>
              <a:t>19</a:t>
            </a:fld>
            <a:endParaRPr lang="en-US" altLang="en-US" smtClean="0">
              <a:latin typeface="Times New Roman" charset="0"/>
            </a:endParaRPr>
          </a:p>
        </p:txBody>
      </p:sp>
      <p:sp>
        <p:nvSpPr>
          <p:cNvPr id="5325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3252"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p:nvPr>
        </p:nvSpPr>
        <p:spPr>
          <a:noFill/>
          <a:ln>
            <a:round/>
            <a:headEnd/>
            <a:tailEnd/>
          </a:ln>
        </p:spPr>
        <p:txBody>
          <a:bodyPr/>
          <a:lstStyle/>
          <a:p>
            <a:fld id="{577E4EBD-A794-44BB-83DC-E530295FE8F7}" type="slidenum">
              <a:rPr lang="en-US" altLang="en-US" smtClean="0"/>
              <a:pPr/>
              <a:t>20</a:t>
            </a:fld>
            <a:endParaRPr lang="en-US" altLang="en-US" smtClean="0"/>
          </a:p>
        </p:txBody>
      </p:sp>
      <p:sp>
        <p:nvSpPr>
          <p:cNvPr id="11878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18788"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7"/>
          <p:cNvSpPr>
            <a:spLocks noGrp="1" noChangeArrowheads="1"/>
          </p:cNvSpPr>
          <p:nvPr>
            <p:ph type="sldNum" sz="quarter"/>
          </p:nvPr>
        </p:nvSpPr>
        <p:spPr>
          <a:noFill/>
          <a:ln>
            <a:round/>
            <a:headEnd/>
            <a:tailEnd/>
          </a:ln>
        </p:spPr>
        <p:txBody>
          <a:bodyPr/>
          <a:lstStyle/>
          <a:p>
            <a:fld id="{75A43A81-6C2B-4D59-B663-04F2359EADE0}" type="slidenum">
              <a:rPr lang="en-US" altLang="en-US" smtClean="0"/>
              <a:pPr/>
              <a:t>21</a:t>
            </a:fld>
            <a:endParaRPr lang="en-US" altLang="en-US" smtClean="0"/>
          </a:p>
        </p:txBody>
      </p:sp>
      <p:sp>
        <p:nvSpPr>
          <p:cNvPr id="12288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22884"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7"/>
          <p:cNvSpPr>
            <a:spLocks noGrp="1" noChangeArrowheads="1"/>
          </p:cNvSpPr>
          <p:nvPr>
            <p:ph type="sldNum" sz="quarter"/>
          </p:nvPr>
        </p:nvSpPr>
        <p:spPr>
          <a:noFill/>
          <a:ln>
            <a:round/>
            <a:headEnd/>
            <a:tailEnd/>
          </a:ln>
        </p:spPr>
        <p:txBody>
          <a:bodyPr/>
          <a:lstStyle/>
          <a:p>
            <a:fld id="{DD8EF2EA-8A96-49F4-BB34-2AD2B9B3AD58}" type="slidenum">
              <a:rPr lang="en-US" altLang="en-US" smtClean="0"/>
              <a:pPr/>
              <a:t>22</a:t>
            </a:fld>
            <a:endParaRPr lang="en-US" altLang="en-US" smtClean="0"/>
          </a:p>
        </p:txBody>
      </p:sp>
      <p:sp>
        <p:nvSpPr>
          <p:cNvPr id="12595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25956"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7"/>
          <p:cNvSpPr>
            <a:spLocks noGrp="1" noChangeArrowheads="1"/>
          </p:cNvSpPr>
          <p:nvPr>
            <p:ph type="sldNum" sz="quarter"/>
          </p:nvPr>
        </p:nvSpPr>
        <p:spPr>
          <a:noFill/>
          <a:ln>
            <a:round/>
            <a:headEnd/>
            <a:tailEnd/>
          </a:ln>
        </p:spPr>
        <p:txBody>
          <a:bodyPr/>
          <a:lstStyle/>
          <a:p>
            <a:fld id="{2D44EB57-AB2D-4788-A222-0FCC21DDBCC8}" type="slidenum">
              <a:rPr lang="en-US" altLang="en-US" smtClean="0"/>
              <a:pPr/>
              <a:t>2</a:t>
            </a:fld>
            <a:endParaRPr lang="en-US" altLang="en-US" smtClean="0"/>
          </a:p>
        </p:txBody>
      </p:sp>
      <p:sp>
        <p:nvSpPr>
          <p:cNvPr id="10957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09572"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p:cNvSpPr>
            <a:spLocks noGrp="1" noChangeArrowheads="1"/>
          </p:cNvSpPr>
          <p:nvPr>
            <p:ph type="sldNum" sz="quarter"/>
          </p:nvPr>
        </p:nvSpPr>
        <p:spPr>
          <a:noFill/>
          <a:ln>
            <a:round/>
            <a:headEnd/>
            <a:tailEnd/>
          </a:ln>
        </p:spPr>
        <p:txBody>
          <a:bodyPr/>
          <a:lstStyle/>
          <a:p>
            <a:fld id="{0050A944-D63D-4D3B-829E-82B6724D2257}" type="slidenum">
              <a:rPr lang="en-US" altLang="en-US" smtClean="0"/>
              <a:pPr/>
              <a:t>23</a:t>
            </a:fld>
            <a:endParaRPr lang="en-US" altLang="en-US" smtClean="0"/>
          </a:p>
        </p:txBody>
      </p:sp>
      <p:sp>
        <p:nvSpPr>
          <p:cNvPr id="12493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24932"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sldNum" sz="quarter"/>
          </p:nvPr>
        </p:nvSpPr>
        <p:spPr>
          <a:noFill/>
          <a:ln>
            <a:miter lim="800000"/>
            <a:headEnd/>
            <a:tailEnd/>
          </a:ln>
        </p:spPr>
        <p:txBody>
          <a:bodyPr/>
          <a:lstStyle/>
          <a:p>
            <a:pPr defTabSz="912285">
              <a:tabLst>
                <a:tab pos="0" algn="l"/>
                <a:tab pos="452217" algn="l"/>
                <a:tab pos="904433" algn="l"/>
                <a:tab pos="1358220" algn="l"/>
                <a:tab pos="1810437" algn="l"/>
                <a:tab pos="2264223" algn="l"/>
                <a:tab pos="2716440" algn="l"/>
                <a:tab pos="3170227" algn="l"/>
                <a:tab pos="3622443" algn="l"/>
                <a:tab pos="4074660" algn="l"/>
                <a:tab pos="4528446" algn="l"/>
                <a:tab pos="4980663" algn="l"/>
                <a:tab pos="5434450" algn="l"/>
                <a:tab pos="5886666" algn="l"/>
                <a:tab pos="6340452" algn="l"/>
                <a:tab pos="6792669" algn="l"/>
                <a:tab pos="7244885" algn="l"/>
                <a:tab pos="7698673" algn="l"/>
                <a:tab pos="8150889" algn="l"/>
                <a:tab pos="8604675" algn="l"/>
                <a:tab pos="9056892" algn="l"/>
              </a:tabLst>
            </a:pPr>
            <a:fld id="{3F791509-9337-4DBD-BB0B-E05E31F4889C}" type="slidenum">
              <a:rPr lang="en-US" altLang="en-US" smtClean="0">
                <a:solidFill>
                  <a:schemeClr val="tx1"/>
                </a:solidFill>
                <a:ea typeface="Arial Unicode MS" pitchFamily="34" charset="-128"/>
                <a:cs typeface="Arial Unicode MS" pitchFamily="34" charset="-128"/>
              </a:rPr>
              <a:pPr defTabSz="912285">
                <a:tabLst>
                  <a:tab pos="0" algn="l"/>
                  <a:tab pos="452217" algn="l"/>
                  <a:tab pos="904433" algn="l"/>
                  <a:tab pos="1358220" algn="l"/>
                  <a:tab pos="1810437" algn="l"/>
                  <a:tab pos="2264223" algn="l"/>
                  <a:tab pos="2716440" algn="l"/>
                  <a:tab pos="3170227" algn="l"/>
                  <a:tab pos="3622443" algn="l"/>
                  <a:tab pos="4074660" algn="l"/>
                  <a:tab pos="4528446" algn="l"/>
                  <a:tab pos="4980663" algn="l"/>
                  <a:tab pos="5434450" algn="l"/>
                  <a:tab pos="5886666" algn="l"/>
                  <a:tab pos="6340452" algn="l"/>
                  <a:tab pos="6792669" algn="l"/>
                  <a:tab pos="7244885" algn="l"/>
                  <a:tab pos="7698673" algn="l"/>
                  <a:tab pos="8150889" algn="l"/>
                  <a:tab pos="8604675" algn="l"/>
                  <a:tab pos="9056892" algn="l"/>
                </a:tabLst>
              </a:pPr>
              <a:t>24</a:t>
            </a:fld>
            <a:endParaRPr lang="en-US" altLang="en-US" dirty="0" smtClean="0">
              <a:solidFill>
                <a:schemeClr val="tx1"/>
              </a:solidFill>
              <a:ea typeface="Arial Unicode MS" pitchFamily="34" charset="-128"/>
              <a:cs typeface="Arial Unicode MS" pitchFamily="34" charset="-128"/>
            </a:endParaRPr>
          </a:p>
        </p:txBody>
      </p:sp>
      <p:sp>
        <p:nvSpPr>
          <p:cNvPr id="26627" name="Rectangle 2"/>
          <p:cNvSpPr>
            <a:spLocks noGrp="1" noRot="1" noChangeAspect="1" noChangeArrowheads="1" noTextEdit="1"/>
          </p:cNvSpPr>
          <p:nvPr>
            <p:ph type="sldImg"/>
          </p:nvPr>
        </p:nvSpPr>
        <p:spPr>
          <a:xfrm>
            <a:off x="1143000" y="685800"/>
            <a:ext cx="4572000" cy="3429000"/>
          </a:xfrm>
          <a:ln/>
        </p:spPr>
      </p:sp>
      <p:sp>
        <p:nvSpPr>
          <p:cNvPr id="26628" name="Rectangle 3"/>
          <p:cNvSpPr>
            <a:spLocks noGrp="1" noChangeArrowheads="1"/>
          </p:cNvSpPr>
          <p:nvPr>
            <p:ph type="body" idx="1"/>
          </p:nvPr>
        </p:nvSpPr>
        <p:spPr>
          <a:noFill/>
        </p:spPr>
        <p:txBody>
          <a:bodyPr/>
          <a:lstStyle/>
          <a:p>
            <a:pPr eaLnBrk="1" hangingPunct="1"/>
            <a:endParaRPr lang="ru-RU"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1144588" y="685800"/>
            <a:ext cx="4572000" cy="3429000"/>
          </a:xfrm>
          <a:ln/>
        </p:spPr>
      </p:sp>
      <p:sp>
        <p:nvSpPr>
          <p:cNvPr id="158723" name="Rectangle 3"/>
          <p:cNvSpPr>
            <a:spLocks noGrp="1" noChangeArrowheads="1"/>
          </p:cNvSpPr>
          <p:nvPr>
            <p:ph type="body" idx="1"/>
          </p:nvPr>
        </p:nvSpPr>
        <p:spPr>
          <a:xfrm>
            <a:off x="915042" y="4343693"/>
            <a:ext cx="5027916" cy="4113922"/>
          </a:xfrm>
          <a:noFill/>
          <a:ln/>
        </p:spPr>
        <p:txBody>
          <a:bodyPr/>
          <a:lstStyle/>
          <a:p>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923069" y="686386"/>
            <a:ext cx="5015073" cy="3429000"/>
          </a:xfrm>
          <a:ln/>
        </p:spPr>
      </p:sp>
      <p:sp>
        <p:nvSpPr>
          <p:cNvPr id="160771" name="Rectangle 3"/>
          <p:cNvSpPr>
            <a:spLocks noGrp="1" noChangeArrowheads="1"/>
          </p:cNvSpPr>
          <p:nvPr>
            <p:ph type="body" idx="1"/>
          </p:nvPr>
        </p:nvSpPr>
        <p:spPr>
          <a:xfrm>
            <a:off x="915042" y="4343693"/>
            <a:ext cx="5027916" cy="4113922"/>
          </a:xfrm>
          <a:noFill/>
          <a:ln/>
        </p:spPr>
        <p:txBody>
          <a:bodyPr/>
          <a:lstStyle/>
          <a:p>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p:cNvSpPr>
            <a:spLocks noGrp="1" noChangeArrowheads="1"/>
          </p:cNvSpPr>
          <p:nvPr>
            <p:ph type="sldNum" sz="quarter"/>
          </p:nvPr>
        </p:nvSpPr>
        <p:spPr>
          <a:noFill/>
          <a:ln>
            <a:round/>
            <a:headEnd/>
            <a:tailEnd/>
          </a:ln>
        </p:spPr>
        <p:txBody>
          <a:bodyPr/>
          <a:lstStyle/>
          <a:p>
            <a:fld id="{0050A944-D63D-4D3B-829E-82B6724D2257}" type="slidenum">
              <a:rPr lang="en-US" altLang="en-US" smtClean="0"/>
              <a:pPr/>
              <a:t>27</a:t>
            </a:fld>
            <a:endParaRPr lang="en-US" altLang="en-US" smtClean="0"/>
          </a:p>
        </p:txBody>
      </p:sp>
      <p:sp>
        <p:nvSpPr>
          <p:cNvPr id="12493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24932"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7"/>
          <p:cNvSpPr>
            <a:spLocks noGrp="1" noChangeArrowheads="1"/>
          </p:cNvSpPr>
          <p:nvPr>
            <p:ph type="sldNum" sz="quarter"/>
          </p:nvPr>
        </p:nvSpPr>
        <p:spPr>
          <a:noFill/>
          <a:ln>
            <a:round/>
            <a:headEnd/>
            <a:tailEnd/>
          </a:ln>
        </p:spPr>
        <p:txBody>
          <a:bodyPr/>
          <a:lstStyle/>
          <a:p>
            <a:fld id="{49D23FB9-349B-463C-9234-A290DC1E6D0D}" type="slidenum">
              <a:rPr lang="en-US" altLang="en-US" smtClean="0"/>
              <a:pPr/>
              <a:t>28</a:t>
            </a:fld>
            <a:endParaRPr lang="en-US" altLang="en-US" smtClean="0"/>
          </a:p>
        </p:txBody>
      </p:sp>
      <p:sp>
        <p:nvSpPr>
          <p:cNvPr id="15667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56676"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43000" y="685800"/>
            <a:ext cx="4572000" cy="3429000"/>
          </a:xfrm>
          <a:ln/>
        </p:spPr>
      </p:sp>
      <p:sp>
        <p:nvSpPr>
          <p:cNvPr id="79875" name="Rectangle 3"/>
          <p:cNvSpPr>
            <a:spLocks noGrp="1" noChangeArrowheads="1"/>
          </p:cNvSpPr>
          <p:nvPr>
            <p:ph type="body" idx="1"/>
          </p:nvPr>
        </p:nvSpPr>
        <p:spPr>
          <a:noFill/>
        </p:spPr>
        <p:txBody>
          <a:bodyPr/>
          <a:lstStyle/>
          <a:p>
            <a:endParaRPr lang="ru-RU"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43000" y="685800"/>
            <a:ext cx="4572000" cy="3429000"/>
          </a:xfrm>
          <a:ln/>
        </p:spPr>
      </p:sp>
      <p:sp>
        <p:nvSpPr>
          <p:cNvPr id="84995" name="Rectangle 3"/>
          <p:cNvSpPr>
            <a:spLocks noGrp="1" noChangeArrowheads="1"/>
          </p:cNvSpPr>
          <p:nvPr>
            <p:ph type="body" idx="1"/>
          </p:nvPr>
        </p:nvSpPr>
        <p:spPr>
          <a:noFill/>
        </p:spPr>
        <p:txBody>
          <a:bodyPr/>
          <a:lstStyle/>
          <a:p>
            <a:endParaRPr lang="ru-RU"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3000" y="685800"/>
            <a:ext cx="4572000" cy="3429000"/>
          </a:xfrm>
          <a:ln/>
        </p:spPr>
      </p:sp>
      <p:sp>
        <p:nvSpPr>
          <p:cNvPr id="80899" name="Rectangle 3"/>
          <p:cNvSpPr>
            <a:spLocks noGrp="1" noChangeArrowheads="1"/>
          </p:cNvSpPr>
          <p:nvPr>
            <p:ph type="body" idx="1"/>
          </p:nvPr>
        </p:nvSpPr>
        <p:spPr>
          <a:noFill/>
        </p:spPr>
        <p:txBody>
          <a:bodyPr/>
          <a:lstStyle/>
          <a:p>
            <a:endParaRPr lang="ru-RU"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43000" y="685800"/>
            <a:ext cx="4572000" cy="3429000"/>
          </a:xfrm>
          <a:ln/>
        </p:spPr>
      </p:sp>
      <p:sp>
        <p:nvSpPr>
          <p:cNvPr id="81923" name="Rectangle 3"/>
          <p:cNvSpPr>
            <a:spLocks noGrp="1" noChangeArrowheads="1"/>
          </p:cNvSpPr>
          <p:nvPr>
            <p:ph type="body" idx="1"/>
          </p:nvPr>
        </p:nvSpPr>
        <p:spPr>
          <a:noFill/>
        </p:spPr>
        <p:txBody>
          <a:bodyPr/>
          <a:lstStyle/>
          <a:p>
            <a:endParaRPr lang="ru-RU"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7"/>
          <p:cNvSpPr>
            <a:spLocks noGrp="1" noChangeArrowheads="1"/>
          </p:cNvSpPr>
          <p:nvPr>
            <p:ph type="sldNum" sz="quarter"/>
          </p:nvPr>
        </p:nvSpPr>
        <p:spPr>
          <a:noFill/>
          <a:ln>
            <a:round/>
            <a:headEnd/>
            <a:tailEnd/>
          </a:ln>
        </p:spPr>
        <p:txBody>
          <a:bodyPr/>
          <a:lstStyle/>
          <a:p>
            <a:fld id="{EDC269EA-F518-4AF8-9C1B-2EEB55A29711}" type="slidenum">
              <a:rPr lang="en-US" altLang="en-US" smtClean="0"/>
              <a:pPr/>
              <a:t>6</a:t>
            </a:fld>
            <a:endParaRPr lang="en-US" altLang="en-US" smtClean="0"/>
          </a:p>
        </p:txBody>
      </p:sp>
      <p:sp>
        <p:nvSpPr>
          <p:cNvPr id="11264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12644"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sldNum" sz="quarter"/>
          </p:nvPr>
        </p:nvSpPr>
        <p:spPr>
          <a:noFill/>
          <a:ln>
            <a:miter lim="800000"/>
            <a:headEnd/>
            <a:tailEnd/>
          </a:ln>
        </p:spPr>
        <p:txBody>
          <a:bodyPr/>
          <a:lstStyle/>
          <a:p>
            <a:pPr defTabSz="912285">
              <a:tabLst>
                <a:tab pos="0" algn="l"/>
                <a:tab pos="452217" algn="l"/>
                <a:tab pos="904433" algn="l"/>
                <a:tab pos="1358220" algn="l"/>
                <a:tab pos="1810437" algn="l"/>
                <a:tab pos="2264223" algn="l"/>
                <a:tab pos="2716440" algn="l"/>
                <a:tab pos="3170227" algn="l"/>
                <a:tab pos="3622443" algn="l"/>
                <a:tab pos="4074660" algn="l"/>
                <a:tab pos="4528446" algn="l"/>
                <a:tab pos="4980663" algn="l"/>
                <a:tab pos="5434450" algn="l"/>
                <a:tab pos="5886666" algn="l"/>
                <a:tab pos="6340452" algn="l"/>
                <a:tab pos="6792669" algn="l"/>
                <a:tab pos="7244885" algn="l"/>
                <a:tab pos="7698673" algn="l"/>
                <a:tab pos="8150889" algn="l"/>
                <a:tab pos="8604675" algn="l"/>
                <a:tab pos="9056892" algn="l"/>
              </a:tabLst>
            </a:pPr>
            <a:fld id="{90A3284C-CB7B-497A-BDCF-7B989F56C4EA}" type="slidenum">
              <a:rPr lang="en-US" altLang="en-US" smtClean="0">
                <a:solidFill>
                  <a:schemeClr val="tx1"/>
                </a:solidFill>
                <a:ea typeface="Arial Unicode MS" pitchFamily="34" charset="-128"/>
                <a:cs typeface="Arial Unicode MS" pitchFamily="34" charset="-128"/>
              </a:rPr>
              <a:pPr defTabSz="912285">
                <a:tabLst>
                  <a:tab pos="0" algn="l"/>
                  <a:tab pos="452217" algn="l"/>
                  <a:tab pos="904433" algn="l"/>
                  <a:tab pos="1358220" algn="l"/>
                  <a:tab pos="1810437" algn="l"/>
                  <a:tab pos="2264223" algn="l"/>
                  <a:tab pos="2716440" algn="l"/>
                  <a:tab pos="3170227" algn="l"/>
                  <a:tab pos="3622443" algn="l"/>
                  <a:tab pos="4074660" algn="l"/>
                  <a:tab pos="4528446" algn="l"/>
                  <a:tab pos="4980663" algn="l"/>
                  <a:tab pos="5434450" algn="l"/>
                  <a:tab pos="5886666" algn="l"/>
                  <a:tab pos="6340452" algn="l"/>
                  <a:tab pos="6792669" algn="l"/>
                  <a:tab pos="7244885" algn="l"/>
                  <a:tab pos="7698673" algn="l"/>
                  <a:tab pos="8150889" algn="l"/>
                  <a:tab pos="8604675" algn="l"/>
                  <a:tab pos="9056892" algn="l"/>
                </a:tabLst>
              </a:pPr>
              <a:t>34</a:t>
            </a:fld>
            <a:endParaRPr lang="en-US" altLang="en-US" dirty="0" smtClean="0">
              <a:solidFill>
                <a:schemeClr val="tx1"/>
              </a:solidFill>
              <a:ea typeface="Arial Unicode MS" pitchFamily="34" charset="-128"/>
              <a:cs typeface="Arial Unicode MS" pitchFamily="34" charset="-128"/>
            </a:endParaRPr>
          </a:p>
        </p:txBody>
      </p:sp>
      <p:sp>
        <p:nvSpPr>
          <p:cNvPr id="82947" name="Rectangle 2"/>
          <p:cNvSpPr>
            <a:spLocks noGrp="1" noRot="1" noChangeAspect="1" noChangeArrowheads="1" noTextEdit="1"/>
          </p:cNvSpPr>
          <p:nvPr>
            <p:ph type="sldImg"/>
          </p:nvPr>
        </p:nvSpPr>
        <p:spPr>
          <a:xfrm>
            <a:off x="1143000" y="685800"/>
            <a:ext cx="4572000" cy="3429000"/>
          </a:xfrm>
          <a:ln/>
        </p:spPr>
      </p:sp>
      <p:sp>
        <p:nvSpPr>
          <p:cNvPr id="82948" name="Rectangle 3"/>
          <p:cNvSpPr>
            <a:spLocks noGrp="1" noChangeArrowheads="1"/>
          </p:cNvSpPr>
          <p:nvPr>
            <p:ph type="body" idx="1"/>
          </p:nvPr>
        </p:nvSpPr>
        <p:spPr>
          <a:noFill/>
        </p:spPr>
        <p:txBody>
          <a:bodyPr/>
          <a:lstStyle/>
          <a:p>
            <a:pPr eaLnBrk="1" hangingPunct="1"/>
            <a:endParaRPr lang="ru-RU"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43000" y="685800"/>
            <a:ext cx="4572000" cy="3429000"/>
          </a:xfrm>
          <a:ln/>
        </p:spPr>
      </p:sp>
      <p:sp>
        <p:nvSpPr>
          <p:cNvPr id="94211" name="Rectangle 3"/>
          <p:cNvSpPr>
            <a:spLocks noGrp="1" noChangeArrowheads="1"/>
          </p:cNvSpPr>
          <p:nvPr>
            <p:ph type="body" idx="1"/>
          </p:nvPr>
        </p:nvSpPr>
        <p:spPr>
          <a:noFill/>
        </p:spPr>
        <p:txBody>
          <a:bodyPr/>
          <a:lstStyle/>
          <a:p>
            <a:endParaRPr lang="ru-RU"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43000" y="685800"/>
            <a:ext cx="4572000" cy="3429000"/>
          </a:xfrm>
          <a:ln/>
        </p:spPr>
      </p:sp>
      <p:sp>
        <p:nvSpPr>
          <p:cNvPr id="88067" name="Rectangle 3"/>
          <p:cNvSpPr>
            <a:spLocks noGrp="1" noChangeArrowheads="1"/>
          </p:cNvSpPr>
          <p:nvPr>
            <p:ph type="body" idx="1"/>
          </p:nvPr>
        </p:nvSpPr>
        <p:spPr>
          <a:noFill/>
        </p:spPr>
        <p:txBody>
          <a:bodyPr/>
          <a:lstStyle/>
          <a:p>
            <a:endParaRPr lang="ru-RU"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43000" y="685800"/>
            <a:ext cx="4572000" cy="3429000"/>
          </a:xfrm>
          <a:ln/>
        </p:spPr>
      </p:sp>
      <p:sp>
        <p:nvSpPr>
          <p:cNvPr id="89091" name="Rectangle 3"/>
          <p:cNvSpPr>
            <a:spLocks noGrp="1" noChangeArrowheads="1"/>
          </p:cNvSpPr>
          <p:nvPr>
            <p:ph type="body" idx="1"/>
          </p:nvPr>
        </p:nvSpPr>
        <p:spPr>
          <a:noFill/>
        </p:spPr>
        <p:txBody>
          <a:bodyPr/>
          <a:lstStyle/>
          <a:p>
            <a:endParaRPr lang="ru-RU"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43000" y="685800"/>
            <a:ext cx="4572000" cy="3429000"/>
          </a:xfrm>
          <a:ln/>
        </p:spPr>
      </p:sp>
      <p:sp>
        <p:nvSpPr>
          <p:cNvPr id="90115" name="Rectangle 3"/>
          <p:cNvSpPr>
            <a:spLocks noGrp="1" noChangeArrowheads="1"/>
          </p:cNvSpPr>
          <p:nvPr>
            <p:ph type="body" idx="1"/>
          </p:nvPr>
        </p:nvSpPr>
        <p:spPr>
          <a:noFill/>
        </p:spPr>
        <p:txBody>
          <a:bodyPr/>
          <a:lstStyle/>
          <a:p>
            <a:endParaRPr lang="ru-RU"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p:nvPr>
        </p:nvSpPr>
        <p:spPr>
          <a:noFill/>
          <a:ln>
            <a:round/>
            <a:headEnd/>
            <a:tailEnd/>
          </a:ln>
        </p:spPr>
        <p:txBody>
          <a:bodyPr/>
          <a:lstStyle/>
          <a:p>
            <a:pPr>
              <a:tabLst>
                <a:tab pos="0" algn="l"/>
                <a:tab pos="452217" algn="l"/>
                <a:tab pos="904433" algn="l"/>
                <a:tab pos="1358220" algn="l"/>
                <a:tab pos="1810437" algn="l"/>
                <a:tab pos="2264223" algn="l"/>
                <a:tab pos="2716440" algn="l"/>
                <a:tab pos="3170227" algn="l"/>
                <a:tab pos="3622443" algn="l"/>
                <a:tab pos="4074660" algn="l"/>
                <a:tab pos="4528446" algn="l"/>
                <a:tab pos="4980663" algn="l"/>
                <a:tab pos="5434450" algn="l"/>
                <a:tab pos="5886666" algn="l"/>
                <a:tab pos="6340452" algn="l"/>
                <a:tab pos="6792669" algn="l"/>
                <a:tab pos="7244885" algn="l"/>
                <a:tab pos="7698673" algn="l"/>
                <a:tab pos="8150889" algn="l"/>
                <a:tab pos="8604675" algn="l"/>
                <a:tab pos="9056892" algn="l"/>
              </a:tabLst>
            </a:pPr>
            <a:fld id="{8274FA24-080E-4BB0-8838-96B97AF64C96}" type="slidenum">
              <a:rPr lang="en-US" altLang="en-US" smtClean="0">
                <a:ea typeface="Arial Unicode MS" pitchFamily="34" charset="-128"/>
                <a:cs typeface="Arial Unicode MS" pitchFamily="34" charset="-128"/>
              </a:rPr>
              <a:pPr>
                <a:tabLst>
                  <a:tab pos="0" algn="l"/>
                  <a:tab pos="452217" algn="l"/>
                  <a:tab pos="904433" algn="l"/>
                  <a:tab pos="1358220" algn="l"/>
                  <a:tab pos="1810437" algn="l"/>
                  <a:tab pos="2264223" algn="l"/>
                  <a:tab pos="2716440" algn="l"/>
                  <a:tab pos="3170227" algn="l"/>
                  <a:tab pos="3622443" algn="l"/>
                  <a:tab pos="4074660" algn="l"/>
                  <a:tab pos="4528446" algn="l"/>
                  <a:tab pos="4980663" algn="l"/>
                  <a:tab pos="5434450" algn="l"/>
                  <a:tab pos="5886666" algn="l"/>
                  <a:tab pos="6340452" algn="l"/>
                  <a:tab pos="6792669" algn="l"/>
                  <a:tab pos="7244885" algn="l"/>
                  <a:tab pos="7698673" algn="l"/>
                  <a:tab pos="8150889" algn="l"/>
                  <a:tab pos="8604675" algn="l"/>
                  <a:tab pos="9056892" algn="l"/>
                </a:tabLst>
              </a:pPr>
              <a:t>39</a:t>
            </a:fld>
            <a:endParaRPr lang="en-US" altLang="en-US" dirty="0" smtClean="0">
              <a:ea typeface="Arial Unicode MS" pitchFamily="34" charset="-128"/>
              <a:cs typeface="Arial Unicode MS" pitchFamily="34" charset="-128"/>
            </a:endParaRPr>
          </a:p>
        </p:txBody>
      </p:sp>
      <p:sp>
        <p:nvSpPr>
          <p:cNvPr id="91139" name="Rectangle 1"/>
          <p:cNvSpPr>
            <a:spLocks noGrp="1" noRot="1" noChangeAspect="1" noChangeArrowheads="1" noTextEdit="1"/>
          </p:cNvSpPr>
          <p:nvPr>
            <p:ph type="sldImg"/>
          </p:nvPr>
        </p:nvSpPr>
        <p:spPr>
          <a:xfrm>
            <a:off x="1144588" y="685800"/>
            <a:ext cx="4568825" cy="3427413"/>
          </a:xfrm>
          <a:solidFill>
            <a:srgbClr val="FFFFFF"/>
          </a:solidFill>
          <a:ln/>
        </p:spPr>
      </p:sp>
      <p:sp>
        <p:nvSpPr>
          <p:cNvPr id="91140" name="Rectangle 2"/>
          <p:cNvSpPr>
            <a:spLocks noGrp="1" noChangeArrowheads="1"/>
          </p:cNvSpPr>
          <p:nvPr>
            <p:ph type="body" idx="1"/>
          </p:nvPr>
        </p:nvSpPr>
        <p:spPr>
          <a:xfrm>
            <a:off x="914400" y="4342464"/>
            <a:ext cx="5029200" cy="4116049"/>
          </a:xfrm>
          <a:noFill/>
        </p:spPr>
        <p:txBody>
          <a:bodyPr wrap="none" anchor="ctr"/>
          <a:lstStyle/>
          <a:p>
            <a:endParaRPr lang="ru-RU"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a:noFill/>
        </p:spPr>
        <p:txBody>
          <a:bodyPr/>
          <a:lstStyle/>
          <a:p>
            <a:endParaRPr lang="ru-RU"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ln>
            <a:round/>
            <a:headEnd/>
            <a:tailEnd/>
          </a:ln>
        </p:spPr>
        <p:txBody>
          <a:bodyPr/>
          <a:lstStyle/>
          <a:p>
            <a:pPr>
              <a:tabLst>
                <a:tab pos="0" algn="l"/>
                <a:tab pos="452217" algn="l"/>
                <a:tab pos="904433" algn="l"/>
                <a:tab pos="1358220" algn="l"/>
                <a:tab pos="1810437" algn="l"/>
                <a:tab pos="2264223" algn="l"/>
                <a:tab pos="2716440" algn="l"/>
                <a:tab pos="3170227" algn="l"/>
                <a:tab pos="3622443" algn="l"/>
                <a:tab pos="4074660" algn="l"/>
                <a:tab pos="4528446" algn="l"/>
                <a:tab pos="4980663" algn="l"/>
                <a:tab pos="5434450" algn="l"/>
                <a:tab pos="5886666" algn="l"/>
                <a:tab pos="6340452" algn="l"/>
                <a:tab pos="6792669" algn="l"/>
                <a:tab pos="7244885" algn="l"/>
                <a:tab pos="7698673" algn="l"/>
                <a:tab pos="8150889" algn="l"/>
                <a:tab pos="8604675" algn="l"/>
                <a:tab pos="9056892" algn="l"/>
              </a:tabLst>
            </a:pPr>
            <a:fld id="{E6A97020-2E2D-4B7F-9FC1-FA5F42BF6582}" type="slidenum">
              <a:rPr lang="en-US" altLang="en-US" smtClean="0">
                <a:ea typeface="Arial Unicode MS" pitchFamily="34" charset="-128"/>
                <a:cs typeface="Arial Unicode MS" pitchFamily="34" charset="-128"/>
              </a:rPr>
              <a:pPr>
                <a:tabLst>
                  <a:tab pos="0" algn="l"/>
                  <a:tab pos="452217" algn="l"/>
                  <a:tab pos="904433" algn="l"/>
                  <a:tab pos="1358220" algn="l"/>
                  <a:tab pos="1810437" algn="l"/>
                  <a:tab pos="2264223" algn="l"/>
                  <a:tab pos="2716440" algn="l"/>
                  <a:tab pos="3170227" algn="l"/>
                  <a:tab pos="3622443" algn="l"/>
                  <a:tab pos="4074660" algn="l"/>
                  <a:tab pos="4528446" algn="l"/>
                  <a:tab pos="4980663" algn="l"/>
                  <a:tab pos="5434450" algn="l"/>
                  <a:tab pos="5886666" algn="l"/>
                  <a:tab pos="6340452" algn="l"/>
                  <a:tab pos="6792669" algn="l"/>
                  <a:tab pos="7244885" algn="l"/>
                  <a:tab pos="7698673" algn="l"/>
                  <a:tab pos="8150889" algn="l"/>
                  <a:tab pos="8604675" algn="l"/>
                  <a:tab pos="9056892" algn="l"/>
                </a:tabLst>
              </a:pPr>
              <a:t>42</a:t>
            </a:fld>
            <a:endParaRPr lang="en-US" altLang="en-US" dirty="0" smtClean="0">
              <a:ea typeface="Arial Unicode MS" pitchFamily="34" charset="-128"/>
              <a:cs typeface="Arial Unicode MS" pitchFamily="34" charset="-128"/>
            </a:endParaRPr>
          </a:p>
        </p:txBody>
      </p:sp>
      <p:sp>
        <p:nvSpPr>
          <p:cNvPr id="3072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0724"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p:cNvSpPr>
            <a:spLocks noGrp="1" noChangeArrowheads="1"/>
          </p:cNvSpPr>
          <p:nvPr>
            <p:ph type="sldNum" sz="quarter"/>
          </p:nvPr>
        </p:nvSpPr>
        <p:spPr>
          <a:noFill/>
          <a:ln>
            <a:round/>
            <a:headEnd/>
            <a:tailEnd/>
          </a:ln>
        </p:spPr>
        <p:txBody>
          <a:bodyPr/>
          <a:lstStyle/>
          <a:p>
            <a:pPr>
              <a:tabLst>
                <a:tab pos="0" algn="l"/>
                <a:tab pos="452217" algn="l"/>
                <a:tab pos="904433" algn="l"/>
                <a:tab pos="1358220" algn="l"/>
                <a:tab pos="1810437" algn="l"/>
                <a:tab pos="2264223" algn="l"/>
                <a:tab pos="2716440" algn="l"/>
                <a:tab pos="3170227" algn="l"/>
                <a:tab pos="3622443" algn="l"/>
                <a:tab pos="4074660" algn="l"/>
                <a:tab pos="4528446" algn="l"/>
                <a:tab pos="4980663" algn="l"/>
                <a:tab pos="5434450" algn="l"/>
                <a:tab pos="5886666" algn="l"/>
                <a:tab pos="6340452" algn="l"/>
                <a:tab pos="6792669" algn="l"/>
                <a:tab pos="7244885" algn="l"/>
                <a:tab pos="7698673" algn="l"/>
                <a:tab pos="8150889" algn="l"/>
                <a:tab pos="8604675" algn="l"/>
                <a:tab pos="9056892" algn="l"/>
              </a:tabLst>
            </a:pPr>
            <a:fld id="{79FF91FC-31FA-4AD4-9BEC-F80F4E34D443}" type="slidenum">
              <a:rPr lang="en-US" altLang="en-US" smtClean="0">
                <a:ea typeface="Arial Unicode MS" pitchFamily="34" charset="-128"/>
                <a:cs typeface="Arial Unicode MS" pitchFamily="34" charset="-128"/>
              </a:rPr>
              <a:pPr>
                <a:tabLst>
                  <a:tab pos="0" algn="l"/>
                  <a:tab pos="452217" algn="l"/>
                  <a:tab pos="904433" algn="l"/>
                  <a:tab pos="1358220" algn="l"/>
                  <a:tab pos="1810437" algn="l"/>
                  <a:tab pos="2264223" algn="l"/>
                  <a:tab pos="2716440" algn="l"/>
                  <a:tab pos="3170227" algn="l"/>
                  <a:tab pos="3622443" algn="l"/>
                  <a:tab pos="4074660" algn="l"/>
                  <a:tab pos="4528446" algn="l"/>
                  <a:tab pos="4980663" algn="l"/>
                  <a:tab pos="5434450" algn="l"/>
                  <a:tab pos="5886666" algn="l"/>
                  <a:tab pos="6340452" algn="l"/>
                  <a:tab pos="6792669" algn="l"/>
                  <a:tab pos="7244885" algn="l"/>
                  <a:tab pos="7698673" algn="l"/>
                  <a:tab pos="8150889" algn="l"/>
                  <a:tab pos="8604675" algn="l"/>
                  <a:tab pos="9056892" algn="l"/>
                </a:tabLst>
              </a:pPr>
              <a:t>43</a:t>
            </a:fld>
            <a:endParaRPr lang="en-US" altLang="en-US" dirty="0" smtClean="0">
              <a:ea typeface="Arial Unicode MS" pitchFamily="34" charset="-128"/>
              <a:cs typeface="Arial Unicode MS" pitchFamily="34" charset="-128"/>
            </a:endParaRPr>
          </a:p>
        </p:txBody>
      </p:sp>
      <p:sp>
        <p:nvSpPr>
          <p:cNvPr id="9830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98308"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43000" y="685800"/>
            <a:ext cx="4572000" cy="3429000"/>
          </a:xfrm>
          <a:ln/>
        </p:spPr>
      </p:sp>
      <p:sp>
        <p:nvSpPr>
          <p:cNvPr id="29699" name="Rectangle 3"/>
          <p:cNvSpPr>
            <a:spLocks noGrp="1" noChangeArrowheads="1"/>
          </p:cNvSpPr>
          <p:nvPr>
            <p:ph type="body" idx="1"/>
          </p:nvPr>
        </p:nvSpPr>
        <p:spPr>
          <a:noFill/>
        </p:spPr>
        <p:txBody>
          <a:bodyPr/>
          <a:lstStyle/>
          <a:p>
            <a:endParaRPr lang="ru-RU"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7"/>
          <p:cNvSpPr>
            <a:spLocks noGrp="1" noChangeArrowheads="1"/>
          </p:cNvSpPr>
          <p:nvPr>
            <p:ph type="sldNum" sz="quarter"/>
          </p:nvPr>
        </p:nvSpPr>
        <p:spPr>
          <a:noFill/>
          <a:ln>
            <a:round/>
            <a:headEnd/>
            <a:tailEnd/>
          </a:ln>
        </p:spPr>
        <p:txBody>
          <a:bodyPr/>
          <a:lstStyle/>
          <a:p>
            <a:fld id="{A7C1762F-8A69-4884-A055-24460BCCCA89}" type="slidenum">
              <a:rPr lang="en-US" altLang="en-US" smtClean="0"/>
              <a:pPr/>
              <a:t>7</a:t>
            </a:fld>
            <a:endParaRPr lang="en-US" altLang="en-US" smtClean="0"/>
          </a:p>
        </p:txBody>
      </p:sp>
      <p:sp>
        <p:nvSpPr>
          <p:cNvPr id="11469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14692"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43000" y="685800"/>
            <a:ext cx="4572000" cy="3429000"/>
          </a:xfrm>
          <a:ln/>
        </p:spPr>
      </p:sp>
      <p:sp>
        <p:nvSpPr>
          <p:cNvPr id="29699" name="Rectangle 3"/>
          <p:cNvSpPr>
            <a:spLocks noGrp="1" noChangeArrowheads="1"/>
          </p:cNvSpPr>
          <p:nvPr>
            <p:ph type="body" idx="1"/>
          </p:nvPr>
        </p:nvSpPr>
        <p:spPr>
          <a:noFill/>
        </p:spPr>
        <p:txBody>
          <a:bodyPr/>
          <a:lstStyle/>
          <a:p>
            <a:endParaRPr lang="ru-RU"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43000" y="685800"/>
            <a:ext cx="4572000" cy="3429000"/>
          </a:xfrm>
          <a:ln/>
        </p:spPr>
      </p:sp>
      <p:sp>
        <p:nvSpPr>
          <p:cNvPr id="35843" name="Rectangle 3"/>
          <p:cNvSpPr>
            <a:spLocks noGrp="1" noChangeArrowheads="1"/>
          </p:cNvSpPr>
          <p:nvPr>
            <p:ph type="body" idx="1"/>
          </p:nvPr>
        </p:nvSpPr>
        <p:spPr>
          <a:noFill/>
        </p:spPr>
        <p:txBody>
          <a:bodyPr/>
          <a:lstStyle/>
          <a:p>
            <a:endParaRPr lang="ru-RU"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43000" y="685800"/>
            <a:ext cx="4572000" cy="3429000"/>
          </a:xfrm>
          <a:ln/>
        </p:spPr>
      </p:sp>
      <p:sp>
        <p:nvSpPr>
          <p:cNvPr id="29699" name="Rectangle 3"/>
          <p:cNvSpPr>
            <a:spLocks noGrp="1" noChangeArrowheads="1"/>
          </p:cNvSpPr>
          <p:nvPr>
            <p:ph type="body" idx="1"/>
          </p:nvPr>
        </p:nvSpPr>
        <p:spPr>
          <a:noFill/>
        </p:spPr>
        <p:txBody>
          <a:bodyPr/>
          <a:lstStyle/>
          <a:p>
            <a:endParaRPr lang="ru-RU"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sldNum" sz="quarter"/>
          </p:nvPr>
        </p:nvSpPr>
        <p:spPr>
          <a:noFill/>
          <a:ln>
            <a:miter lim="800000"/>
            <a:headEnd/>
            <a:tailEnd/>
          </a:ln>
        </p:spPr>
        <p:txBody>
          <a:bodyPr/>
          <a:lstStyle/>
          <a:p>
            <a:pPr defTabSz="912285">
              <a:tabLst>
                <a:tab pos="0" algn="l"/>
                <a:tab pos="452217" algn="l"/>
                <a:tab pos="904433" algn="l"/>
                <a:tab pos="1358220" algn="l"/>
                <a:tab pos="1810437" algn="l"/>
                <a:tab pos="2264223" algn="l"/>
                <a:tab pos="2716440" algn="l"/>
                <a:tab pos="3170227" algn="l"/>
                <a:tab pos="3622443" algn="l"/>
                <a:tab pos="4074660" algn="l"/>
                <a:tab pos="4528446" algn="l"/>
                <a:tab pos="4980663" algn="l"/>
                <a:tab pos="5434450" algn="l"/>
                <a:tab pos="5886666" algn="l"/>
                <a:tab pos="6340452" algn="l"/>
                <a:tab pos="6792669" algn="l"/>
                <a:tab pos="7244885" algn="l"/>
                <a:tab pos="7698673" algn="l"/>
                <a:tab pos="8150889" algn="l"/>
                <a:tab pos="8604675" algn="l"/>
                <a:tab pos="9056892" algn="l"/>
              </a:tabLst>
            </a:pPr>
            <a:fld id="{9BF342E0-4923-489B-ACFF-68C9A5AA5336}" type="slidenum">
              <a:rPr lang="en-US" altLang="en-US" smtClean="0">
                <a:solidFill>
                  <a:schemeClr val="tx1"/>
                </a:solidFill>
                <a:ea typeface="Arial Unicode MS" pitchFamily="34" charset="-128"/>
                <a:cs typeface="Arial Unicode MS" pitchFamily="34" charset="-128"/>
              </a:rPr>
              <a:pPr defTabSz="912285">
                <a:tabLst>
                  <a:tab pos="0" algn="l"/>
                  <a:tab pos="452217" algn="l"/>
                  <a:tab pos="904433" algn="l"/>
                  <a:tab pos="1358220" algn="l"/>
                  <a:tab pos="1810437" algn="l"/>
                  <a:tab pos="2264223" algn="l"/>
                  <a:tab pos="2716440" algn="l"/>
                  <a:tab pos="3170227" algn="l"/>
                  <a:tab pos="3622443" algn="l"/>
                  <a:tab pos="4074660" algn="l"/>
                  <a:tab pos="4528446" algn="l"/>
                  <a:tab pos="4980663" algn="l"/>
                  <a:tab pos="5434450" algn="l"/>
                  <a:tab pos="5886666" algn="l"/>
                  <a:tab pos="6340452" algn="l"/>
                  <a:tab pos="6792669" algn="l"/>
                  <a:tab pos="7244885" algn="l"/>
                  <a:tab pos="7698673" algn="l"/>
                  <a:tab pos="8150889" algn="l"/>
                  <a:tab pos="8604675" algn="l"/>
                  <a:tab pos="9056892" algn="l"/>
                </a:tabLst>
              </a:pPr>
              <a:t>48</a:t>
            </a:fld>
            <a:endParaRPr lang="en-US" altLang="en-US" dirty="0" smtClean="0">
              <a:solidFill>
                <a:schemeClr val="tx1"/>
              </a:solidFill>
              <a:ea typeface="Arial Unicode MS" pitchFamily="34" charset="-128"/>
              <a:cs typeface="Arial Unicode MS" pitchFamily="34" charset="-128"/>
            </a:endParaRPr>
          </a:p>
        </p:txBody>
      </p:sp>
      <p:sp>
        <p:nvSpPr>
          <p:cNvPr id="33795"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noFill/>
        </p:spPr>
        <p:txBody>
          <a:bodyPr/>
          <a:lstStyle/>
          <a:p>
            <a:pPr eaLnBrk="1" hangingPunct="1"/>
            <a:endParaRPr lang="ru-RU"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43000" y="685800"/>
            <a:ext cx="4572000" cy="3429000"/>
          </a:xfrm>
          <a:ln/>
        </p:spPr>
      </p:sp>
      <p:sp>
        <p:nvSpPr>
          <p:cNvPr id="34819" name="Rectangle 3"/>
          <p:cNvSpPr>
            <a:spLocks noGrp="1" noChangeArrowheads="1"/>
          </p:cNvSpPr>
          <p:nvPr>
            <p:ph type="body" idx="1"/>
          </p:nvPr>
        </p:nvSpPr>
        <p:spPr>
          <a:noFill/>
        </p:spPr>
        <p:txBody>
          <a:bodyPr/>
          <a:lstStyle/>
          <a:p>
            <a:endParaRPr lang="ru-RU"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43000" y="685800"/>
            <a:ext cx="4572000" cy="3429000"/>
          </a:xfrm>
          <a:ln/>
        </p:spPr>
      </p:sp>
      <p:sp>
        <p:nvSpPr>
          <p:cNvPr id="34819" name="Rectangle 3"/>
          <p:cNvSpPr>
            <a:spLocks noGrp="1" noChangeArrowheads="1"/>
          </p:cNvSpPr>
          <p:nvPr>
            <p:ph type="body" idx="1"/>
          </p:nvPr>
        </p:nvSpPr>
        <p:spPr>
          <a:noFill/>
        </p:spPr>
        <p:txBody>
          <a:bodyPr/>
          <a:lstStyle/>
          <a:p>
            <a:endParaRPr lang="ru-RU"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43000" y="685800"/>
            <a:ext cx="4572000" cy="3429000"/>
          </a:xfrm>
          <a:ln/>
        </p:spPr>
      </p:sp>
      <p:sp>
        <p:nvSpPr>
          <p:cNvPr id="36867" name="Rectangle 3"/>
          <p:cNvSpPr>
            <a:spLocks noGrp="1" noChangeArrowheads="1"/>
          </p:cNvSpPr>
          <p:nvPr>
            <p:ph type="body" idx="1"/>
          </p:nvPr>
        </p:nvSpPr>
        <p:spPr>
          <a:noFill/>
        </p:spPr>
        <p:txBody>
          <a:bodyPr/>
          <a:lstStyle/>
          <a:p>
            <a:endParaRPr lang="ru-RU"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43000" y="685800"/>
            <a:ext cx="4572000" cy="3429000"/>
          </a:xfrm>
          <a:ln/>
        </p:spPr>
      </p:sp>
      <p:sp>
        <p:nvSpPr>
          <p:cNvPr id="37891" name="Rectangle 3"/>
          <p:cNvSpPr>
            <a:spLocks noGrp="1" noChangeArrowheads="1"/>
          </p:cNvSpPr>
          <p:nvPr>
            <p:ph type="body" idx="1"/>
          </p:nvPr>
        </p:nvSpPr>
        <p:spPr>
          <a:noFill/>
        </p:spPr>
        <p:txBody>
          <a:bodyPr/>
          <a:lstStyle/>
          <a:p>
            <a:endParaRPr lang="ru-RU"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43000" y="685800"/>
            <a:ext cx="4572000" cy="3429000"/>
          </a:xfrm>
          <a:ln/>
        </p:spPr>
      </p:sp>
      <p:sp>
        <p:nvSpPr>
          <p:cNvPr id="38915" name="Rectangle 3"/>
          <p:cNvSpPr>
            <a:spLocks noGrp="1" noChangeArrowheads="1"/>
          </p:cNvSpPr>
          <p:nvPr>
            <p:ph type="body" idx="1"/>
          </p:nvPr>
        </p:nvSpPr>
        <p:spPr>
          <a:noFill/>
        </p:spPr>
        <p:txBody>
          <a:bodyPr/>
          <a:lstStyle/>
          <a:p>
            <a:endParaRPr lang="ru-RU"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round/>
            <a:headEnd/>
            <a:tailEnd/>
          </a:ln>
        </p:spPr>
        <p:txBody>
          <a:bodyPr/>
          <a:lstStyle/>
          <a:p>
            <a:fld id="{646866E6-1502-4E6D-9600-BF494D23C554}" type="slidenum">
              <a:rPr lang="en-US" altLang="en-US" smtClean="0">
                <a:latin typeface="Times New Roman" charset="0"/>
              </a:rPr>
              <a:pPr/>
              <a:t>54</a:t>
            </a:fld>
            <a:endParaRPr lang="en-US" altLang="en-US" smtClean="0">
              <a:latin typeface="Times New Roman" charset="0"/>
            </a:endParaRPr>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7"/>
          <p:cNvSpPr>
            <a:spLocks noGrp="1" noChangeArrowheads="1"/>
          </p:cNvSpPr>
          <p:nvPr>
            <p:ph type="sldNum" sz="quarter"/>
          </p:nvPr>
        </p:nvSpPr>
        <p:spPr>
          <a:noFill/>
          <a:ln>
            <a:round/>
            <a:headEnd/>
            <a:tailEnd/>
          </a:ln>
        </p:spPr>
        <p:txBody>
          <a:bodyPr/>
          <a:lstStyle/>
          <a:p>
            <a:fld id="{79DA6883-7C2C-4873-9379-644354BE946B}" type="slidenum">
              <a:rPr lang="en-US" altLang="en-US" smtClean="0"/>
              <a:pPr/>
              <a:t>9</a:t>
            </a:fld>
            <a:endParaRPr lang="en-US" altLang="en-US" smtClean="0"/>
          </a:p>
        </p:txBody>
      </p:sp>
      <p:sp>
        <p:nvSpPr>
          <p:cNvPr id="15974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59748"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7"/>
          <p:cNvSpPr>
            <a:spLocks noGrp="1" noChangeArrowheads="1"/>
          </p:cNvSpPr>
          <p:nvPr>
            <p:ph type="sldNum" sz="quarter"/>
          </p:nvPr>
        </p:nvSpPr>
        <p:spPr>
          <a:noFill/>
          <a:ln>
            <a:round/>
            <a:headEnd/>
            <a:tailEnd/>
          </a:ln>
        </p:spPr>
        <p:txBody>
          <a:bodyPr/>
          <a:lstStyle/>
          <a:p>
            <a:fld id="{DED7929C-79C9-4837-836F-8BDA3D6EBE76}" type="slidenum">
              <a:rPr lang="en-US" altLang="en-US" smtClean="0"/>
              <a:pPr/>
              <a:t>10</a:t>
            </a:fld>
            <a:endParaRPr lang="en-US" altLang="en-US" smtClean="0"/>
          </a:p>
        </p:txBody>
      </p:sp>
      <p:sp>
        <p:nvSpPr>
          <p:cNvPr id="11366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13668"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7"/>
          <p:cNvSpPr>
            <a:spLocks noGrp="1" noChangeArrowheads="1"/>
          </p:cNvSpPr>
          <p:nvPr>
            <p:ph type="sldNum" sz="quarter"/>
          </p:nvPr>
        </p:nvSpPr>
        <p:spPr>
          <a:noFill/>
          <a:ln>
            <a:round/>
            <a:headEnd/>
            <a:tailEnd/>
          </a:ln>
        </p:spPr>
        <p:txBody>
          <a:bodyPr/>
          <a:lstStyle/>
          <a:p>
            <a:fld id="{13BB50F0-1220-4955-B2B4-52E840776765}" type="slidenum">
              <a:rPr lang="en-US" altLang="en-US" smtClean="0"/>
              <a:pPr/>
              <a:t>11</a:t>
            </a:fld>
            <a:endParaRPr lang="en-US" altLang="en-US" smtClean="0"/>
          </a:p>
        </p:txBody>
      </p:sp>
      <p:sp>
        <p:nvSpPr>
          <p:cNvPr id="11673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16740"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p:cNvSpPr>
            <a:spLocks noGrp="1" noChangeArrowheads="1"/>
          </p:cNvSpPr>
          <p:nvPr>
            <p:ph type="sldNum" sz="quarter"/>
          </p:nvPr>
        </p:nvSpPr>
        <p:spPr>
          <a:noFill/>
          <a:ln>
            <a:round/>
            <a:headEnd/>
            <a:tailEnd/>
          </a:ln>
        </p:spPr>
        <p:txBody>
          <a:bodyPr/>
          <a:lstStyle/>
          <a:p>
            <a:fld id="{5C4C82A3-EA7F-4E85-A4EB-20EBA2C64684}" type="slidenum">
              <a:rPr lang="en-US" altLang="en-US" smtClean="0"/>
              <a:pPr/>
              <a:t>12</a:t>
            </a:fld>
            <a:endParaRPr lang="en-US" altLang="en-US" smtClean="0"/>
          </a:p>
        </p:txBody>
      </p:sp>
      <p:sp>
        <p:nvSpPr>
          <p:cNvPr id="11571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115716" name="Rectangle 2"/>
          <p:cNvSpPr>
            <a:spLocks noGrp="1" noChangeArrowheads="1"/>
          </p:cNvSpPr>
          <p:nvPr>
            <p:ph type="body" idx="1"/>
          </p:nvPr>
        </p:nvSpPr>
        <p:spPr>
          <a:xfrm>
            <a:off x="914400" y="4344025"/>
            <a:ext cx="5029200" cy="4114488"/>
          </a:xfrm>
          <a:noFill/>
        </p:spPr>
        <p:txBody>
          <a:bodyPr wrap="none" anchor="ctr"/>
          <a:lstStyle/>
          <a:p>
            <a:endParaRPr lang="ru-RU"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nchorCtr="0"/>
          <a:lstStyle/>
          <a:p>
            <a:r>
              <a:rPr lang="en-US" dirty="0"/>
              <a:t>CLICK TO EDIT MASTER TITLE STYLE</a:t>
            </a:r>
          </a:p>
        </p:txBody>
      </p:sp>
      <p:sp>
        <p:nvSpPr>
          <p:cNvPr id="7" name="Content Placeholder 6"/>
          <p:cNvSpPr>
            <a:spLocks noGrp="1"/>
          </p:cNvSpPr>
          <p:nvPr>
            <p:ph sz="quarter" idx="12"/>
          </p:nvPr>
        </p:nvSpPr>
        <p:spPr>
          <a:xfrm>
            <a:off x="628650" y="1610469"/>
            <a:ext cx="4857750" cy="42132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a:extLst>
              <a:ext uri="{FF2B5EF4-FFF2-40B4-BE49-F238E27FC236}">
                <a16:creationId xmlns="" xmlns:a16="http://schemas.microsoft.com/office/drawing/2014/main" id="{46023E4C-3072-BF46-91CC-3C8AD5C9DD35}"/>
              </a:ext>
            </a:extLst>
          </p:cNvPr>
          <p:cNvSpPr>
            <a:spLocks noGrp="1"/>
          </p:cNvSpPr>
          <p:nvPr>
            <p:ph type="pic" sz="quarter" idx="14"/>
          </p:nvPr>
        </p:nvSpPr>
        <p:spPr>
          <a:xfrm>
            <a:off x="5486400" y="1610468"/>
            <a:ext cx="3028950" cy="4213224"/>
          </a:xfrm>
        </p:spPr>
        <p:txBody>
          <a:bodyPr/>
          <a:lstStyle/>
          <a:p>
            <a:endParaRPr lang="en-US" dirty="0"/>
          </a:p>
        </p:txBody>
      </p:sp>
      <p:sp>
        <p:nvSpPr>
          <p:cNvPr id="8" name="Google Shape;13;p7">
            <a:extLst>
              <a:ext uri="{FF2B5EF4-FFF2-40B4-BE49-F238E27FC236}">
                <a16:creationId xmlns="" xmlns:a16="http://schemas.microsoft.com/office/drawing/2014/main" id="{8BC4D830-F3C8-5544-B18C-FAD31DC19713}"/>
              </a:ext>
            </a:extLst>
          </p:cNvPr>
          <p:cNvSpPr txBox="1">
            <a:spLocks noGrp="1"/>
          </p:cNvSpPr>
          <p:nvPr>
            <p:ph type="sldNum" idx="4"/>
          </p:nvPr>
        </p:nvSpPr>
        <p:spPr>
          <a:xfrm>
            <a:off x="4390174" y="6565157"/>
            <a:ext cx="363653"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spTree>
    <p:extLst>
      <p:ext uri="{BB962C8B-B14F-4D97-AF65-F5344CB8AC3E}">
        <p14:creationId xmlns="" xmlns:p14="http://schemas.microsoft.com/office/powerpoint/2010/main" val="3397017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nchorCtr="0"/>
          <a:lstStyle/>
          <a:p>
            <a:r>
              <a:rPr lang="en-US" dirty="0"/>
              <a:t>CLICK TO EDIT MASTER TITLE STYLE</a:t>
            </a:r>
          </a:p>
        </p:txBody>
      </p:sp>
      <p:sp>
        <p:nvSpPr>
          <p:cNvPr id="7" name="Content Placeholder 6"/>
          <p:cNvSpPr>
            <a:spLocks noGrp="1"/>
          </p:cNvSpPr>
          <p:nvPr>
            <p:ph sz="quarter" idx="12"/>
          </p:nvPr>
        </p:nvSpPr>
        <p:spPr>
          <a:xfrm>
            <a:off x="628650" y="1610469"/>
            <a:ext cx="7886700" cy="42132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Google Shape;13;p7">
            <a:extLst>
              <a:ext uri="{FF2B5EF4-FFF2-40B4-BE49-F238E27FC236}">
                <a16:creationId xmlns="" xmlns:a16="http://schemas.microsoft.com/office/drawing/2014/main" id="{8625D403-7659-C14E-9CF7-CB77C314248A}"/>
              </a:ext>
            </a:extLst>
          </p:cNvPr>
          <p:cNvSpPr txBox="1">
            <a:spLocks noGrp="1"/>
          </p:cNvSpPr>
          <p:nvPr>
            <p:ph type="sldNum" idx="4"/>
          </p:nvPr>
        </p:nvSpPr>
        <p:spPr>
          <a:xfrm>
            <a:off x="4390174" y="6565157"/>
            <a:ext cx="363653"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spTree>
    <p:extLst>
      <p:ext uri="{BB962C8B-B14F-4D97-AF65-F5344CB8AC3E}">
        <p14:creationId xmlns="" xmlns:p14="http://schemas.microsoft.com/office/powerpoint/2010/main" val="324857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Section Header">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54872733-C8DD-346C-D51B-0C84B2CC1C22}"/>
              </a:ext>
            </a:extLst>
          </p:cNvPr>
          <p:cNvSpPr/>
          <p:nvPr userDrawn="1"/>
        </p:nvSpPr>
        <p:spPr>
          <a:xfrm>
            <a:off x="-53340" y="0"/>
            <a:ext cx="9273540" cy="6858000"/>
          </a:xfrm>
          <a:prstGeom prst="rect">
            <a:avLst/>
          </a:prstGeom>
          <a:solidFill>
            <a:srgbClr val="279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40508" y="1270002"/>
            <a:ext cx="8097302" cy="2105341"/>
          </a:xfrm>
          <a:prstGeom prst="rect">
            <a:avLst/>
          </a:prstGeom>
        </p:spPr>
        <p:txBody>
          <a:bodyPr anchor="b">
            <a:noAutofit/>
          </a:bodyPr>
          <a:lstStyle>
            <a:lvl1pPr>
              <a:defRPr sz="5000">
                <a:solidFill>
                  <a:schemeClr val="bg1"/>
                </a:solidFill>
                <a:latin typeface="+mj-lt"/>
              </a:defRPr>
            </a:lvl1pPr>
          </a:lstStyle>
          <a:p>
            <a:r>
              <a:rPr lang="en-US" dirty="0"/>
              <a:t>CLICK TO EDIT MASTER TITLE STYLE</a:t>
            </a:r>
          </a:p>
        </p:txBody>
      </p:sp>
      <p:sp>
        <p:nvSpPr>
          <p:cNvPr id="12" name="Google Shape;13;p7">
            <a:extLst>
              <a:ext uri="{FF2B5EF4-FFF2-40B4-BE49-F238E27FC236}">
                <a16:creationId xmlns="" xmlns:a16="http://schemas.microsoft.com/office/drawing/2014/main" id="{F98A19BC-2F47-FA4F-98EF-487808AD81A5}"/>
              </a:ext>
            </a:extLst>
          </p:cNvPr>
          <p:cNvSpPr txBox="1">
            <a:spLocks noGrp="1"/>
          </p:cNvSpPr>
          <p:nvPr>
            <p:ph type="sldNum" idx="4"/>
          </p:nvPr>
        </p:nvSpPr>
        <p:spPr>
          <a:xfrm>
            <a:off x="4390174" y="6549047"/>
            <a:ext cx="363653"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spTree>
    <p:extLst>
      <p:ext uri="{BB962C8B-B14F-4D97-AF65-F5344CB8AC3E}">
        <p14:creationId xmlns="" xmlns:p14="http://schemas.microsoft.com/office/powerpoint/2010/main" val="297984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nchorCtr="0"/>
          <a:lstStyle>
            <a:lvl1pPr marL="0" indent="0" algn="ctr" rtl="0">
              <a:lnSpc>
                <a:spcPct val="90000"/>
              </a:lnSpc>
              <a:spcBef>
                <a:spcPts val="0"/>
              </a:spcBef>
              <a:spcAft>
                <a:spcPts val="0"/>
              </a:spcAft>
              <a:buClr>
                <a:schemeClr val="dk1"/>
              </a:buClr>
              <a:buSzPts val="2400"/>
              <a:buNone/>
              <a:defRPr>
                <a:latin typeface="+mn-lt"/>
              </a:defRPr>
            </a:lvl1pPr>
          </a:lstStyle>
          <a:p>
            <a:pPr marL="0" lvl="0" indent="0" algn="ctr" rtl="0">
              <a:lnSpc>
                <a:spcPct val="90000"/>
              </a:lnSpc>
              <a:spcBef>
                <a:spcPts val="0"/>
              </a:spcBef>
              <a:spcAft>
                <a:spcPts val="0"/>
              </a:spcAft>
              <a:buClr>
                <a:schemeClr val="dk1"/>
              </a:buClr>
              <a:buSzPts val="2400"/>
              <a:buNone/>
            </a:pPr>
            <a:r>
              <a:rPr lang="en-US" sz="4000" b="1" dirty="0"/>
              <a:t>SOA Antitrust Compliance Guidelines</a:t>
            </a:r>
            <a:endParaRPr lang="en-US" sz="4000" dirty="0"/>
          </a:p>
        </p:txBody>
      </p:sp>
      <p:sp>
        <p:nvSpPr>
          <p:cNvPr id="3" name="TextBox 2">
            <a:extLst>
              <a:ext uri="{FF2B5EF4-FFF2-40B4-BE49-F238E27FC236}">
                <a16:creationId xmlns="" xmlns:a16="http://schemas.microsoft.com/office/drawing/2014/main" id="{A1D2E6CD-5A5E-7942-8BFF-ED585A1E3A2B}"/>
              </a:ext>
            </a:extLst>
          </p:cNvPr>
          <p:cNvSpPr txBox="1"/>
          <p:nvPr userDrawn="1"/>
        </p:nvSpPr>
        <p:spPr>
          <a:xfrm>
            <a:off x="628650" y="1727200"/>
            <a:ext cx="7886700" cy="4832092"/>
          </a:xfrm>
          <a:prstGeom prst="rect">
            <a:avLst/>
          </a:prstGeom>
          <a:noFill/>
        </p:spPr>
        <p:txBody>
          <a:bodyPr wrap="square" rtlCol="0">
            <a:spAutoFit/>
          </a:bodyPr>
          <a:lstStyle/>
          <a:p>
            <a:r>
              <a:rPr lang="en-US" sz="1100" kern="1200" dirty="0">
                <a:solidFill>
                  <a:schemeClr val="tx1"/>
                </a:solidFill>
                <a:effectLst/>
                <a:latin typeface="+mn-lt"/>
                <a:ea typeface="+mn-ea"/>
                <a:cs typeface="+mn-cs"/>
              </a:rPr>
              <a:t>Active participation in the Society of Actuaries is an important aspect of membership.  While the positive contributions of professional societies and associations are well-recognized and encouraged, association activities are vulnerable to close antitrust scrutiny.  By their very nature, associations bring together industry competitors and other market participants.  </a:t>
            </a:r>
          </a:p>
          <a:p>
            <a:r>
              <a:rPr lang="en-US" sz="1100" kern="1200" dirty="0">
                <a:solidFill>
                  <a:schemeClr val="tx1"/>
                </a:solidFill>
                <a:effectLst/>
                <a:latin typeface="+mn-lt"/>
                <a:ea typeface="+mn-ea"/>
                <a:cs typeface="+mn-cs"/>
              </a:rPr>
              <a:t>The United States antitrust laws aim to protect consumers by preserving the free economy and prohibiting anti-competitive business practices; they promote competition.  There are both state and federal antitrust laws, although state antitrust laws closely follow federal law.  The Sherman Act, is the primary U.S. antitrust law pertaining to association activities.   The Sherman Act prohibits every contract, combination or conspiracy that places an unreasonable restraint on trade.  There are, however, some activities that are illegal under all circumstances, such as price fixing, market allocation and collusive bidding.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There is no safe harbor under the antitrust law for professional association activities.  Therefore, association meeting participants should refrain from discussing any activity that could potentially be construed as having an anti-competitive effect. Discussions relating to product or service pricing, market allocations, membership restrictions, product standardization or other conditions on trade could arguably be perceived as a restraint on trade and may expose the SOA and its members to antitrust enforcement procedures.</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While participating in all SOA in person meetings, webinars, teleconferences or side discussions, you should avoid discussing competitively sensitive information with competitors and follow these guidelines:</a:t>
            </a:r>
          </a:p>
          <a:p>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Do not</a:t>
            </a:r>
            <a:r>
              <a:rPr lang="en-US" sz="1100" kern="1200" dirty="0">
                <a:solidFill>
                  <a:schemeClr val="tx1"/>
                </a:solidFill>
                <a:effectLst/>
                <a:latin typeface="+mn-lt"/>
                <a:ea typeface="+mn-ea"/>
                <a:cs typeface="+mn-cs"/>
              </a:rPr>
              <a:t> discuss prices for services or products or anything else that might affect prices</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Do not</a:t>
            </a:r>
            <a:r>
              <a:rPr lang="en-US" sz="1100" kern="1200" dirty="0">
                <a:solidFill>
                  <a:schemeClr val="tx1"/>
                </a:solidFill>
                <a:effectLst/>
                <a:latin typeface="+mn-lt"/>
                <a:ea typeface="+mn-ea"/>
                <a:cs typeface="+mn-cs"/>
              </a:rPr>
              <a:t> discuss what you or other entities plan to do in a particular geographic or product markets or with particular customers.</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Do not</a:t>
            </a:r>
            <a:r>
              <a:rPr lang="en-US" sz="1100" kern="1200" dirty="0">
                <a:solidFill>
                  <a:schemeClr val="tx1"/>
                </a:solidFill>
                <a:effectLst/>
                <a:latin typeface="+mn-lt"/>
                <a:ea typeface="+mn-ea"/>
                <a:cs typeface="+mn-cs"/>
              </a:rPr>
              <a:t> speak on behalf of the SOA or any of its committees unless specifically authorized to do so.</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Do</a:t>
            </a:r>
            <a:r>
              <a:rPr lang="en-US" sz="1100" kern="1200" dirty="0">
                <a:solidFill>
                  <a:schemeClr val="tx1"/>
                </a:solidFill>
                <a:effectLst/>
                <a:latin typeface="+mn-lt"/>
                <a:ea typeface="+mn-ea"/>
                <a:cs typeface="+mn-cs"/>
              </a:rPr>
              <a:t> leave a meeting where any anticompetitive pricing or market allocation discussion occurs.</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Do</a:t>
            </a:r>
            <a:r>
              <a:rPr lang="en-US" sz="1100" kern="1200" dirty="0">
                <a:solidFill>
                  <a:schemeClr val="tx1"/>
                </a:solidFill>
                <a:effectLst/>
                <a:latin typeface="+mn-lt"/>
                <a:ea typeface="+mn-ea"/>
                <a:cs typeface="+mn-cs"/>
              </a:rPr>
              <a:t> alert SOA staff and/or legal counsel to any concerning discussions</a:t>
            </a:r>
          </a:p>
          <a:p>
            <a:pPr marL="171450" lvl="0" indent="-171450">
              <a:buFont typeface="Arial" panose="020B0604020202020204" pitchFamily="34" charset="0"/>
              <a:buChar char="•"/>
            </a:pPr>
            <a:r>
              <a:rPr lang="en-US" sz="1100" b="1" kern="1200" dirty="0">
                <a:solidFill>
                  <a:schemeClr val="tx1"/>
                </a:solidFill>
                <a:effectLst/>
                <a:latin typeface="+mn-lt"/>
                <a:ea typeface="+mn-ea"/>
                <a:cs typeface="+mn-cs"/>
              </a:rPr>
              <a:t>Do</a:t>
            </a:r>
            <a:r>
              <a:rPr lang="en-US" sz="1100" kern="1200" dirty="0">
                <a:solidFill>
                  <a:schemeClr val="tx1"/>
                </a:solidFill>
                <a:effectLst/>
                <a:latin typeface="+mn-lt"/>
                <a:ea typeface="+mn-ea"/>
                <a:cs typeface="+mn-cs"/>
              </a:rPr>
              <a:t> consult with legal counsel before raising any matter or making a statement that may involve competitively sensitive information.</a:t>
            </a:r>
          </a:p>
          <a:p>
            <a:pPr lvl="0"/>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Adherence to these guidelines involves not only avoidance of antitrust violations, but avoidance of behavior which might be so construed.  These guidelines only provide an overview of prohibited activities.  SOA legal counsel reviews meeting agenda and materials as deemed appropriate and any discussion that departs from the formal agenda should be scrutinized carefully.  Antitrust compliance is everyone’s responsibility; however, please seek legal counsel if you have any questions or concerns.</a:t>
            </a:r>
          </a:p>
        </p:txBody>
      </p:sp>
      <p:sp>
        <p:nvSpPr>
          <p:cNvPr id="7" name="Google Shape;13;p7">
            <a:extLst>
              <a:ext uri="{FF2B5EF4-FFF2-40B4-BE49-F238E27FC236}">
                <a16:creationId xmlns="" xmlns:a16="http://schemas.microsoft.com/office/drawing/2014/main" id="{E0D93206-3571-8343-ACAF-5AF70E7F68C7}"/>
              </a:ext>
            </a:extLst>
          </p:cNvPr>
          <p:cNvSpPr txBox="1">
            <a:spLocks noGrp="1"/>
          </p:cNvSpPr>
          <p:nvPr>
            <p:ph type="sldNum" idx="4"/>
          </p:nvPr>
        </p:nvSpPr>
        <p:spPr>
          <a:xfrm>
            <a:off x="4390174" y="6565157"/>
            <a:ext cx="363653"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spTree>
    <p:extLst>
      <p:ext uri="{BB962C8B-B14F-4D97-AF65-F5344CB8AC3E}">
        <p14:creationId xmlns="" xmlns:p14="http://schemas.microsoft.com/office/powerpoint/2010/main" val="1787091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nchorCtr="0"/>
          <a:lstStyle>
            <a:lvl1pPr marL="0" indent="0" algn="ctr" rtl="0">
              <a:lnSpc>
                <a:spcPct val="90000"/>
              </a:lnSpc>
              <a:spcBef>
                <a:spcPts val="0"/>
              </a:spcBef>
              <a:spcAft>
                <a:spcPts val="0"/>
              </a:spcAft>
              <a:buClr>
                <a:schemeClr val="dk1"/>
              </a:buClr>
              <a:buSzPts val="2400"/>
              <a:buNone/>
              <a:defRPr>
                <a:latin typeface="+mn-lt"/>
              </a:defRPr>
            </a:lvl1pPr>
          </a:lstStyle>
          <a:p>
            <a:pPr marL="0" lvl="0" indent="0" algn="ctr" rtl="0">
              <a:lnSpc>
                <a:spcPct val="90000"/>
              </a:lnSpc>
              <a:spcBef>
                <a:spcPts val="0"/>
              </a:spcBef>
              <a:spcAft>
                <a:spcPts val="0"/>
              </a:spcAft>
              <a:buClr>
                <a:schemeClr val="dk1"/>
              </a:buClr>
              <a:buSzPts val="2400"/>
              <a:buNone/>
            </a:pPr>
            <a:r>
              <a:rPr lang="en-US" sz="4000" b="1" dirty="0"/>
              <a:t>Presentation Disclaimer</a:t>
            </a:r>
            <a:endParaRPr lang="en-US" sz="4000" dirty="0"/>
          </a:p>
        </p:txBody>
      </p:sp>
      <p:sp>
        <p:nvSpPr>
          <p:cNvPr id="3" name="TextBox 2">
            <a:extLst>
              <a:ext uri="{FF2B5EF4-FFF2-40B4-BE49-F238E27FC236}">
                <a16:creationId xmlns="" xmlns:a16="http://schemas.microsoft.com/office/drawing/2014/main" id="{A1D2E6CD-5A5E-7942-8BFF-ED585A1E3A2B}"/>
              </a:ext>
            </a:extLst>
          </p:cNvPr>
          <p:cNvSpPr txBox="1"/>
          <p:nvPr userDrawn="1"/>
        </p:nvSpPr>
        <p:spPr>
          <a:xfrm>
            <a:off x="1150620" y="1727200"/>
            <a:ext cx="6743700" cy="5478423"/>
          </a:xfrm>
          <a:prstGeom prst="rect">
            <a:avLst/>
          </a:prstGeom>
          <a:noFill/>
        </p:spPr>
        <p:txBody>
          <a:bodyPr wrap="square" rtlCol="0">
            <a:spAutoFit/>
          </a:bodyPr>
          <a:lstStyle/>
          <a:p>
            <a:pPr algn="ctr">
              <a:lnSpc>
                <a:spcPct val="100000"/>
              </a:lnSpc>
            </a:pPr>
            <a:r>
              <a:rPr lang="en-US" sz="2500" i="1" kern="1200" dirty="0">
                <a:solidFill>
                  <a:schemeClr val="tx1"/>
                </a:solidFill>
                <a:effectLst/>
                <a:latin typeface="+mn-lt"/>
                <a:ea typeface="+mn-ea"/>
                <a:cs typeface="+mn-cs"/>
              </a:rPr>
              <a:t>Presentations are intended for educational purposes only and do not replace independent professional judgment.  Statements of fact and opinions expressed are those of the participants individually and, unless expressly stated to the contrary, are not the opinion or position of the Society of Actuaries, its cosponsors or its committees.  The Society of Actuaries does not endorse or approve, and assumes no responsibility for, the content, accuracy or completeness of the information presented.  Attendees should note that the sessions are audio-recorded and may be published in various media, including print, audio and video formats without further notice.</a:t>
            </a:r>
            <a:endParaRPr lang="en-US" sz="2500" kern="1200" dirty="0">
              <a:solidFill>
                <a:schemeClr val="tx1"/>
              </a:solidFill>
              <a:effectLst/>
              <a:latin typeface="+mn-lt"/>
              <a:ea typeface="+mn-ea"/>
              <a:cs typeface="+mn-cs"/>
            </a:endParaRPr>
          </a:p>
        </p:txBody>
      </p:sp>
      <p:sp>
        <p:nvSpPr>
          <p:cNvPr id="7" name="Google Shape;13;p7">
            <a:extLst>
              <a:ext uri="{FF2B5EF4-FFF2-40B4-BE49-F238E27FC236}">
                <a16:creationId xmlns="" xmlns:a16="http://schemas.microsoft.com/office/drawing/2014/main" id="{09840572-272A-D640-9203-E51960C47568}"/>
              </a:ext>
            </a:extLst>
          </p:cNvPr>
          <p:cNvSpPr txBox="1">
            <a:spLocks noGrp="1"/>
          </p:cNvSpPr>
          <p:nvPr>
            <p:ph type="sldNum" idx="4"/>
          </p:nvPr>
        </p:nvSpPr>
        <p:spPr>
          <a:xfrm>
            <a:off x="4390174" y="6565157"/>
            <a:ext cx="363653" cy="1497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25"/>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25"/>
              <a:buFont typeface="Arial"/>
              <a:buNone/>
              <a:defRPr sz="825"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sz="1300" dirty="0"/>
          </a:p>
        </p:txBody>
      </p:sp>
    </p:spTree>
    <p:extLst>
      <p:ext uri="{BB962C8B-B14F-4D97-AF65-F5344CB8AC3E}">
        <p14:creationId xmlns="" xmlns:p14="http://schemas.microsoft.com/office/powerpoint/2010/main" val="314565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b="1">
                <a:solidFill>
                  <a:schemeClr val="accent3">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Box 3"/>
          <p:cNvSpPr txBox="1"/>
          <p:nvPr userDrawn="1"/>
        </p:nvSpPr>
        <p:spPr>
          <a:xfrm>
            <a:off x="1823776" y="6440993"/>
            <a:ext cx="6177224" cy="369332"/>
          </a:xfrm>
          <a:prstGeom prst="rect">
            <a:avLst/>
          </a:prstGeom>
          <a:noFill/>
        </p:spPr>
        <p:txBody>
          <a:bodyPr wrap="square" rtlCol="0">
            <a:spAutoFit/>
          </a:bodyPr>
          <a:lstStyle/>
          <a:p>
            <a:pPr algn="ctr"/>
            <a:r>
              <a:rPr lang="en-US" b="1" dirty="0" err="1" smtClean="0">
                <a:solidFill>
                  <a:schemeClr val="bg1"/>
                </a:solidFill>
              </a:rPr>
              <a:t>Gompertz</a:t>
            </a:r>
            <a:r>
              <a:rPr lang="en-US" b="1" dirty="0" smtClean="0">
                <a:solidFill>
                  <a:schemeClr val="bg1"/>
                </a:solidFill>
              </a:rPr>
              <a:t> 200. Celebrating Two Centuries of Longevity Research</a:t>
            </a:r>
            <a:endParaRPr lang="en-US" b="1"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Box 1"/>
          <p:cNvSpPr txBox="1"/>
          <p:nvPr userDrawn="1"/>
        </p:nvSpPr>
        <p:spPr>
          <a:xfrm>
            <a:off x="1733341" y="6211669"/>
            <a:ext cx="516548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err="1" smtClean="0">
                <a:solidFill>
                  <a:schemeClr val="bg1"/>
                </a:solidFill>
              </a:rPr>
              <a:t>Gompertz</a:t>
            </a:r>
            <a:r>
              <a:rPr lang="en-US" b="1" dirty="0" smtClean="0">
                <a:solidFill>
                  <a:schemeClr val="bg1"/>
                </a:solidFill>
              </a:rPr>
              <a:t> 200. Amsterdam, 2025</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856526" y="6211669"/>
            <a:ext cx="7789762" cy="646331"/>
          </a:xfrm>
          <a:prstGeom prst="rect">
            <a:avLst/>
          </a:prstGeom>
          <a:noFill/>
        </p:spPr>
        <p:txBody>
          <a:bodyPr wrap="square" rtlCol="0">
            <a:spAutoFit/>
          </a:bodyPr>
          <a:lstStyle/>
          <a:p>
            <a:pPr algn="ctr"/>
            <a:r>
              <a:rPr lang="en-US" b="1" dirty="0" err="1" smtClean="0">
                <a:solidFill>
                  <a:schemeClr val="bg1"/>
                </a:solidFill>
              </a:rPr>
              <a:t>Gompertz</a:t>
            </a:r>
            <a:r>
              <a:rPr lang="en-US" b="1" dirty="0" smtClean="0">
                <a:solidFill>
                  <a:schemeClr val="bg1"/>
                </a:solidFill>
              </a:rPr>
              <a:t> 200. Celebrating Two Centuries of Longevity Research</a:t>
            </a:r>
          </a:p>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5829441-43D9-8CDA-25E1-96EE453D1CC7}"/>
              </a:ext>
            </a:extLst>
          </p:cNvPr>
          <p:cNvSpPr/>
          <p:nvPr userDrawn="1"/>
        </p:nvSpPr>
        <p:spPr>
          <a:xfrm>
            <a:off x="0" y="6197600"/>
            <a:ext cx="9144000" cy="660400"/>
          </a:xfrm>
          <a:prstGeom prst="rect">
            <a:avLst/>
          </a:prstGeom>
          <a:solidFill>
            <a:schemeClr val="accent3">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Placeholder 1"/>
          <p:cNvSpPr>
            <a:spLocks noGrp="1"/>
          </p:cNvSpPr>
          <p:nvPr>
            <p:ph type="title"/>
          </p:nvPr>
        </p:nvSpPr>
        <p:spPr>
          <a:xfrm>
            <a:off x="628650" y="333483"/>
            <a:ext cx="7886700" cy="12769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type="body" idx="1"/>
          </p:nvPr>
        </p:nvSpPr>
        <p:spPr>
          <a:xfrm>
            <a:off x="628650" y="1610471"/>
            <a:ext cx="7886700" cy="40422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603023028"/>
      </p:ext>
    </p:extLst>
  </p:cSld>
  <p:clrMap bg1="lt1" tx1="dk1" bg2="lt2" tx2="dk2" accent1="accent1" accent2="accent2" accent3="accent3" accent4="accent4" accent5="accent5" accent6="accent6" hlink="hlink" folHlink="folHlink"/>
  <p:sldLayoutIdLst>
    <p:sldLayoutId id="2147483726" r:id="rId1"/>
    <p:sldLayoutId id="2147483733" r:id="rId2"/>
    <p:sldLayoutId id="2147483723" r:id="rId3"/>
    <p:sldLayoutId id="2147483731" r:id="rId4"/>
    <p:sldLayoutId id="2147483732" r:id="rId5"/>
    <p:sldLayoutId id="2147483735" r:id="rId6"/>
    <p:sldLayoutId id="2147483736" r:id="rId7"/>
    <p:sldLayoutId id="2147483738" r:id="rId8"/>
    <p:sldLayoutId id="2147483744" r:id="rId9"/>
  </p:sldLayoutIdLst>
  <p:hf hdr="0" dt="0"/>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3.jpe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506940"/>
            <a:ext cx="8001000" cy="2209800"/>
          </a:xfrm>
        </p:spPr>
        <p:txBody>
          <a:bodyPr/>
          <a:lstStyle/>
          <a:p>
            <a:pPr algn="ctr"/>
            <a:r>
              <a:rPr lang="en-US" sz="4400" dirty="0" smtClean="0"/>
              <a:t>Fifty Years of Research on the </a:t>
            </a:r>
            <a:r>
              <a:rPr lang="en-US" sz="4400" dirty="0" err="1" smtClean="0"/>
              <a:t>Gompertz</a:t>
            </a:r>
            <a:r>
              <a:rPr lang="en-US" sz="4400" dirty="0" smtClean="0"/>
              <a:t> Law: </a:t>
            </a:r>
            <a:br>
              <a:rPr lang="en-US" sz="4400" dirty="0" smtClean="0"/>
            </a:br>
            <a:r>
              <a:rPr lang="en-US" sz="4400" dirty="0" smtClean="0"/>
              <a:t>Key Insights and Lessons Learned</a:t>
            </a:r>
            <a:endParaRPr lang="en-US" sz="4400" dirty="0"/>
          </a:p>
        </p:txBody>
      </p:sp>
      <p:sp>
        <p:nvSpPr>
          <p:cNvPr id="4099" name="Rectangle 3"/>
          <p:cNvSpPr>
            <a:spLocks noGrp="1" noChangeArrowheads="1"/>
          </p:cNvSpPr>
          <p:nvPr>
            <p:ph type="subTitle" idx="1"/>
          </p:nvPr>
        </p:nvSpPr>
        <p:spPr>
          <a:xfrm>
            <a:off x="609600" y="3657600"/>
            <a:ext cx="8229600" cy="2057400"/>
          </a:xfrm>
        </p:spPr>
        <p:txBody>
          <a:bodyPr>
            <a:normAutofit lnSpcReduction="10000"/>
          </a:bodyPr>
          <a:lstStyle/>
          <a:p>
            <a:pPr eaLnBrk="1" hangingPunct="1">
              <a:lnSpc>
                <a:spcPct val="80000"/>
              </a:lnSpc>
            </a:pPr>
            <a:endParaRPr lang="en-US" altLang="en-US" sz="2400" b="0" dirty="0" smtClean="0">
              <a:cs typeface="Times New Roman" pitchFamily="18" charset="0"/>
            </a:endParaRPr>
          </a:p>
          <a:p>
            <a:pPr eaLnBrk="1" hangingPunct="1">
              <a:lnSpc>
                <a:spcPct val="80000"/>
              </a:lnSpc>
            </a:pPr>
            <a:r>
              <a:rPr lang="en-US" altLang="en-US" sz="2400" b="0" dirty="0" smtClean="0">
                <a:cs typeface="Times New Roman" pitchFamily="18" charset="0"/>
              </a:rPr>
              <a:t>Dr. Natalia S. </a:t>
            </a:r>
            <a:r>
              <a:rPr lang="en-US" altLang="en-US" sz="2400" b="0" dirty="0" err="1" smtClean="0">
                <a:cs typeface="Times New Roman" pitchFamily="18" charset="0"/>
              </a:rPr>
              <a:t>Gavrilova</a:t>
            </a:r>
            <a:r>
              <a:rPr lang="en-US" altLang="en-US" sz="2400" b="0" dirty="0" smtClean="0">
                <a:cs typeface="Times New Roman" pitchFamily="18" charset="0"/>
              </a:rPr>
              <a:t>, Ph.D.</a:t>
            </a:r>
          </a:p>
          <a:p>
            <a:pPr eaLnBrk="1" hangingPunct="1">
              <a:lnSpc>
                <a:spcPct val="80000"/>
              </a:lnSpc>
            </a:pPr>
            <a:r>
              <a:rPr lang="en-US" altLang="en-US" sz="2400" b="0" dirty="0" smtClean="0">
                <a:cs typeface="Times New Roman" pitchFamily="18" charset="0"/>
              </a:rPr>
              <a:t>Dr. Leonid A. </a:t>
            </a:r>
            <a:r>
              <a:rPr lang="en-US" altLang="en-US" sz="2400" b="0" dirty="0" err="1" smtClean="0">
                <a:cs typeface="Times New Roman" pitchFamily="18" charset="0"/>
              </a:rPr>
              <a:t>Gavrilov</a:t>
            </a:r>
            <a:r>
              <a:rPr lang="en-US" altLang="en-US" sz="2400" b="0" dirty="0" smtClean="0">
                <a:cs typeface="Times New Roman" pitchFamily="18" charset="0"/>
              </a:rPr>
              <a:t>, Ph.D.</a:t>
            </a:r>
          </a:p>
          <a:p>
            <a:pPr eaLnBrk="1" hangingPunct="1">
              <a:lnSpc>
                <a:spcPct val="80000"/>
              </a:lnSpc>
            </a:pPr>
            <a:r>
              <a:rPr lang="en-US" altLang="en-US" sz="1400" dirty="0" smtClean="0">
                <a:cs typeface="Times New Roman" pitchFamily="18" charset="0"/>
              </a:rPr>
              <a:t> </a:t>
            </a:r>
          </a:p>
          <a:p>
            <a:pPr eaLnBrk="1" hangingPunct="1">
              <a:lnSpc>
                <a:spcPct val="80000"/>
              </a:lnSpc>
            </a:pPr>
            <a:r>
              <a:rPr lang="en-US" altLang="en-US" sz="1400" dirty="0" smtClean="0">
                <a:cs typeface="Times New Roman" pitchFamily="18" charset="0"/>
              </a:rPr>
              <a:t>NORC at The University of Chicago </a:t>
            </a:r>
          </a:p>
          <a:p>
            <a:pPr eaLnBrk="1" hangingPunct="1">
              <a:lnSpc>
                <a:spcPct val="80000"/>
              </a:lnSpc>
            </a:pPr>
            <a:r>
              <a:rPr lang="en-US" altLang="en-US" sz="1400" dirty="0" smtClean="0">
                <a:cs typeface="Times New Roman" pitchFamily="18" charset="0"/>
              </a:rPr>
              <a:t>Chicago, Illinois, USA</a:t>
            </a:r>
          </a:p>
          <a:p>
            <a:pPr eaLnBrk="1" hangingPunct="1">
              <a:lnSpc>
                <a:spcPct val="80000"/>
              </a:lnSpc>
            </a:pPr>
            <a:endParaRPr lang="en-US" altLang="en-US" sz="2000" dirty="0" smtClean="0"/>
          </a:p>
        </p:txBody>
      </p:sp>
      <p:sp>
        <p:nvSpPr>
          <p:cNvPr id="4" name="TextBox 3"/>
          <p:cNvSpPr txBox="1"/>
          <p:nvPr/>
        </p:nvSpPr>
        <p:spPr>
          <a:xfrm>
            <a:off x="426719" y="254001"/>
            <a:ext cx="8165345" cy="1077218"/>
          </a:xfrm>
          <a:prstGeom prst="rect">
            <a:avLst/>
          </a:prstGeom>
          <a:noFill/>
        </p:spPr>
        <p:txBody>
          <a:bodyPr wrap="square" rtlCol="0">
            <a:spAutoFit/>
          </a:bodyPr>
          <a:lstStyle/>
          <a:p>
            <a:pPr algn="ctr"/>
            <a:r>
              <a:rPr lang="en-US" sz="3200" b="1" dirty="0" err="1" smtClean="0"/>
              <a:t>Gompertz</a:t>
            </a:r>
            <a:r>
              <a:rPr lang="en-US" sz="3200" b="1" dirty="0" smtClean="0"/>
              <a:t> 200. Celebrating Two Centuries of Longevity Research</a:t>
            </a:r>
            <a:endParaRPr 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748352" y="315036"/>
            <a:ext cx="7772400" cy="9906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solidFill>
                  <a:srgbClr val="8A001A"/>
                </a:solidFill>
                <a:latin typeface="Tahoma" pitchFamily="34" charset="0"/>
              </a:rPr>
              <a:t>The </a:t>
            </a:r>
            <a:r>
              <a:rPr lang="en-US" altLang="en-US" sz="4000" b="1" dirty="0" err="1">
                <a:solidFill>
                  <a:srgbClr val="8A001A"/>
                </a:solidFill>
                <a:latin typeface="Tahoma" pitchFamily="34" charset="0"/>
              </a:rPr>
              <a:t>Gompertz-Makeham</a:t>
            </a:r>
            <a:r>
              <a:rPr lang="en-US" altLang="en-US" sz="4000" b="1" dirty="0">
                <a:solidFill>
                  <a:srgbClr val="8A001A"/>
                </a:solidFill>
                <a:latin typeface="Tahoma" pitchFamily="34" charset="0"/>
              </a:rPr>
              <a:t> Law</a:t>
            </a:r>
          </a:p>
        </p:txBody>
      </p:sp>
      <p:sp>
        <p:nvSpPr>
          <p:cNvPr id="19459" name="Text Box 2"/>
          <p:cNvSpPr txBox="1">
            <a:spLocks noChangeArrowheads="1"/>
          </p:cNvSpPr>
          <p:nvPr/>
        </p:nvSpPr>
        <p:spPr bwMode="auto">
          <a:xfrm>
            <a:off x="805218" y="3228833"/>
            <a:ext cx="7620000" cy="2819400"/>
          </a:xfrm>
          <a:prstGeom prst="rect">
            <a:avLst/>
          </a:prstGeom>
          <a:noFill/>
          <a:ln w="9525">
            <a:noFill/>
            <a:round/>
            <a:headEnd/>
            <a:tailEnd/>
          </a:ln>
        </p:spPr>
        <p:txBody>
          <a:bodyPr/>
          <a:lstStyle/>
          <a:p>
            <a:pPr>
              <a:spcBef>
                <a:spcPts val="1200"/>
              </a:spcBef>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800" b="1" i="1" dirty="0">
                <a:solidFill>
                  <a:srgbClr val="333333"/>
                </a:solidFill>
                <a:latin typeface="Tahoma" pitchFamily="34" charset="0"/>
                <a:cs typeface="Times New Roman" pitchFamily="18" charset="0"/>
              </a:rPr>
              <a:t>μ(x) = A + R e </a:t>
            </a:r>
            <a:r>
              <a:rPr lang="en-US" altLang="en-US" sz="4800" b="1" i="1" baseline="30000" dirty="0" err="1">
                <a:solidFill>
                  <a:srgbClr val="333333"/>
                </a:solidFill>
                <a:latin typeface="Tahoma" pitchFamily="34" charset="0"/>
                <a:cs typeface="Times New Roman" pitchFamily="18" charset="0"/>
              </a:rPr>
              <a:t>αx</a:t>
            </a:r>
            <a:endParaRPr lang="en-US" altLang="en-US" sz="4800" b="1" i="1" baseline="30000" dirty="0">
              <a:solidFill>
                <a:srgbClr val="333333"/>
              </a:solidFill>
              <a:latin typeface="Tahoma" pitchFamily="34" charset="0"/>
              <a:cs typeface="Times New Roman" pitchFamily="18" charset="0"/>
            </a:endParaRPr>
          </a:p>
          <a:p>
            <a:pPr>
              <a:spcBef>
                <a:spcPts val="1200"/>
              </a:spcBef>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4800" i="1" dirty="0">
              <a:solidFill>
                <a:srgbClr val="333333"/>
              </a:solidFill>
              <a:latin typeface="Tahoma" pitchFamily="34" charset="0"/>
              <a:cs typeface="Times New Roman" pitchFamily="18" charset="0"/>
            </a:endParaRPr>
          </a:p>
          <a:p>
            <a:pPr algn="l">
              <a:spcBef>
                <a:spcPts val="700"/>
              </a:spcBef>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i="1" dirty="0">
                <a:solidFill>
                  <a:srgbClr val="333333"/>
                </a:solidFill>
                <a:latin typeface="Tahoma" pitchFamily="34" charset="0"/>
              </a:rPr>
              <a:t>A</a:t>
            </a:r>
            <a:r>
              <a:rPr lang="en-US" altLang="en-US" sz="2800" dirty="0">
                <a:solidFill>
                  <a:srgbClr val="333333"/>
                </a:solidFill>
                <a:latin typeface="Tahoma" pitchFamily="34" charset="0"/>
              </a:rPr>
              <a:t> – </a:t>
            </a:r>
            <a:r>
              <a:rPr lang="en-US" altLang="en-US" sz="2800" dirty="0" err="1">
                <a:solidFill>
                  <a:srgbClr val="333333"/>
                </a:solidFill>
                <a:latin typeface="Tahoma" pitchFamily="34" charset="0"/>
              </a:rPr>
              <a:t>Makeham</a:t>
            </a:r>
            <a:r>
              <a:rPr lang="en-US" altLang="en-US" sz="2800" dirty="0">
                <a:solidFill>
                  <a:srgbClr val="333333"/>
                </a:solidFill>
                <a:latin typeface="Tahoma" pitchFamily="34" charset="0"/>
              </a:rPr>
              <a:t> term or background mortality</a:t>
            </a:r>
          </a:p>
          <a:p>
            <a:pPr algn="l">
              <a:spcBef>
                <a:spcPts val="700"/>
              </a:spcBef>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i="1" dirty="0">
                <a:solidFill>
                  <a:srgbClr val="333333"/>
                </a:solidFill>
                <a:latin typeface="Tahoma" pitchFamily="34" charset="0"/>
                <a:cs typeface="Times New Roman" pitchFamily="18" charset="0"/>
              </a:rPr>
              <a:t>R e </a:t>
            </a:r>
            <a:r>
              <a:rPr lang="en-US" altLang="en-US" sz="2800" i="1" baseline="30000" dirty="0" err="1">
                <a:solidFill>
                  <a:srgbClr val="333333"/>
                </a:solidFill>
                <a:latin typeface="Tahoma" pitchFamily="34" charset="0"/>
                <a:cs typeface="Times New Roman" pitchFamily="18" charset="0"/>
              </a:rPr>
              <a:t>αx</a:t>
            </a:r>
            <a:r>
              <a:rPr lang="en-US" altLang="en-US" sz="2800" dirty="0">
                <a:solidFill>
                  <a:srgbClr val="333333"/>
                </a:solidFill>
                <a:latin typeface="Tahoma" pitchFamily="34" charset="0"/>
                <a:cs typeface="Times New Roman" pitchFamily="18" charset="0"/>
              </a:rPr>
              <a:t> – age-dependent mortality; x - age</a:t>
            </a:r>
          </a:p>
        </p:txBody>
      </p:sp>
      <p:sp>
        <p:nvSpPr>
          <p:cNvPr id="19460" name="Text Box 3"/>
          <p:cNvSpPr txBox="1">
            <a:spLocks noChangeArrowheads="1"/>
          </p:cNvSpPr>
          <p:nvPr/>
        </p:nvSpPr>
        <p:spPr bwMode="auto">
          <a:xfrm>
            <a:off x="762000" y="1395484"/>
            <a:ext cx="7848600" cy="1818063"/>
          </a:xfrm>
          <a:prstGeom prst="rect">
            <a:avLst/>
          </a:prstGeom>
          <a:noFill/>
          <a:ln w="9525">
            <a:noFill/>
            <a:round/>
            <a:headEnd/>
            <a:tailEnd/>
          </a:ln>
        </p:spPr>
        <p:txBody>
          <a:bodyPr lIns="90000" tIns="46800" rIns="90000" bIns="46800">
            <a:spAutoFit/>
          </a:bodyPr>
          <a:lstStyle/>
          <a:p>
            <a:pPr algn="l">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00"/>
                </a:solidFill>
                <a:latin typeface="Times New Roman" pitchFamily="18" charset="0"/>
              </a:rPr>
              <a:t>Death rate is a sum of age-independent component (</a:t>
            </a:r>
            <a:r>
              <a:rPr lang="en-US" altLang="en-US" sz="2800" dirty="0" err="1">
                <a:solidFill>
                  <a:srgbClr val="000000"/>
                </a:solidFill>
                <a:latin typeface="Times New Roman" pitchFamily="18" charset="0"/>
              </a:rPr>
              <a:t>Makeham</a:t>
            </a:r>
            <a:r>
              <a:rPr lang="en-US" altLang="en-US" sz="2800" dirty="0">
                <a:solidFill>
                  <a:srgbClr val="000000"/>
                </a:solidFill>
                <a:latin typeface="Times New Roman" pitchFamily="18" charset="0"/>
              </a:rPr>
              <a:t> term) and age-dependent component (</a:t>
            </a:r>
            <a:r>
              <a:rPr lang="en-US" altLang="en-US" sz="2800" dirty="0" err="1">
                <a:solidFill>
                  <a:srgbClr val="000000"/>
                </a:solidFill>
                <a:latin typeface="Times New Roman" pitchFamily="18" charset="0"/>
              </a:rPr>
              <a:t>Gompertz</a:t>
            </a:r>
            <a:r>
              <a:rPr lang="en-US" altLang="en-US" sz="2800" dirty="0">
                <a:solidFill>
                  <a:srgbClr val="000000"/>
                </a:solidFill>
                <a:latin typeface="Times New Roman" pitchFamily="18" charset="0"/>
              </a:rPr>
              <a:t> function), which increases exponentially with age</a:t>
            </a:r>
            <a:r>
              <a:rPr lang="en-US" altLang="en-US" sz="2800" dirty="0" smtClean="0">
                <a:solidFill>
                  <a:srgbClr val="000000"/>
                </a:solidFill>
                <a:latin typeface="Times New Roman" pitchFamily="18" charset="0"/>
              </a:rPr>
              <a:t>. Important for historical human data.</a:t>
            </a:r>
            <a:endParaRPr lang="en-US" altLang="en-US" sz="2800" dirty="0">
              <a:solidFill>
                <a:srgbClr val="000000"/>
              </a:solidFill>
              <a:latin typeface="Times New Roman" pitchFamily="18" charset="0"/>
            </a:endParaRPr>
          </a:p>
        </p:txBody>
      </p:sp>
      <p:sp>
        <p:nvSpPr>
          <p:cNvPr id="19461" name="Text Box 4"/>
          <p:cNvSpPr txBox="1">
            <a:spLocks noChangeArrowheads="1"/>
          </p:cNvSpPr>
          <p:nvPr/>
        </p:nvSpPr>
        <p:spPr bwMode="auto">
          <a:xfrm>
            <a:off x="664580" y="4132162"/>
            <a:ext cx="2286000" cy="368300"/>
          </a:xfrm>
          <a:prstGeom prst="rect">
            <a:avLst/>
          </a:prstGeom>
          <a:noFill/>
          <a:ln w="9525">
            <a:noFill/>
            <a:round/>
            <a:headEnd/>
            <a:tailEnd/>
          </a:ln>
        </p:spPr>
        <p:txBody>
          <a:bodyPr lIns="90000" tIns="46800" rIns="90000" bIns="46800">
            <a:spAutoFit/>
          </a:bodyPr>
          <a:lstStyle/>
          <a:p>
            <a:pPr>
              <a:spcBef>
                <a:spcPts val="11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a:solidFill>
                  <a:srgbClr val="800000"/>
                </a:solidFill>
              </a:rPr>
              <a:t>risk of death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685800" y="190500"/>
            <a:ext cx="8229600" cy="13716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b="1">
                <a:solidFill>
                  <a:srgbClr val="8A001A"/>
                </a:solidFill>
                <a:latin typeface="Tahoma" pitchFamily="34" charset="0"/>
              </a:rPr>
              <a:t>Gompertz-Makeham Law of Mortality in Italian Women</a:t>
            </a:r>
            <a:br>
              <a:rPr lang="en-US" altLang="en-US" sz="2800" b="1">
                <a:solidFill>
                  <a:srgbClr val="8A001A"/>
                </a:solidFill>
                <a:latin typeface="Tahoma" pitchFamily="34" charset="0"/>
              </a:rPr>
            </a:br>
            <a:endParaRPr lang="en-US" altLang="en-US" sz="2800" b="1">
              <a:solidFill>
                <a:srgbClr val="8A001A"/>
              </a:solidFill>
              <a:latin typeface="Tahoma" pitchFamily="34" charset="0"/>
            </a:endParaRPr>
          </a:p>
        </p:txBody>
      </p:sp>
      <p:grpSp>
        <p:nvGrpSpPr>
          <p:cNvPr id="2" name="Group 2"/>
          <p:cNvGrpSpPr>
            <a:grpSpLocks/>
          </p:cNvGrpSpPr>
          <p:nvPr/>
        </p:nvGrpSpPr>
        <p:grpSpPr bwMode="auto">
          <a:xfrm>
            <a:off x="457200" y="1143000"/>
            <a:ext cx="5561013" cy="5408613"/>
            <a:chOff x="288" y="720"/>
            <a:chExt cx="3503" cy="3407"/>
          </a:xfrm>
        </p:grpSpPr>
        <p:pic>
          <p:nvPicPr>
            <p:cNvPr id="22536" name="Picture 3"/>
            <p:cNvPicPr>
              <a:picLocks noChangeAspect="1" noChangeArrowheads="1"/>
            </p:cNvPicPr>
            <p:nvPr/>
          </p:nvPicPr>
          <p:blipFill>
            <a:blip r:embed="rId3"/>
            <a:srcRect/>
            <a:stretch>
              <a:fillRect/>
            </a:stretch>
          </p:blipFill>
          <p:spPr bwMode="auto">
            <a:xfrm>
              <a:off x="288" y="720"/>
              <a:ext cx="3503" cy="3407"/>
            </a:xfrm>
            <a:prstGeom prst="rect">
              <a:avLst/>
            </a:prstGeom>
            <a:noFill/>
            <a:ln w="9525">
              <a:noFill/>
              <a:round/>
              <a:headEnd/>
              <a:tailEnd/>
            </a:ln>
          </p:spPr>
        </p:pic>
        <p:sp>
          <p:nvSpPr>
            <p:cNvPr id="22537" name="Text Box 4"/>
            <p:cNvSpPr txBox="1">
              <a:spLocks noChangeArrowheads="1"/>
            </p:cNvSpPr>
            <p:nvPr/>
          </p:nvSpPr>
          <p:spPr bwMode="auto">
            <a:xfrm>
              <a:off x="288" y="720"/>
              <a:ext cx="3503" cy="3407"/>
            </a:xfrm>
            <a:prstGeom prst="rect">
              <a:avLst/>
            </a:prstGeom>
            <a:noFill/>
            <a:ln w="9525">
              <a:noFill/>
              <a:round/>
              <a:headEnd/>
              <a:tailEnd/>
            </a:ln>
          </p:spPr>
          <p:txBody>
            <a:bodyPr wrap="none" anchor="ctr"/>
            <a:lstStyle/>
            <a:p>
              <a:endParaRPr lang="en-US" altLang="en-US"/>
            </a:p>
          </p:txBody>
        </p:sp>
      </p:grpSp>
      <p:sp>
        <p:nvSpPr>
          <p:cNvPr id="22532" name="Text Box 5"/>
          <p:cNvSpPr txBox="1">
            <a:spLocks noChangeArrowheads="1"/>
          </p:cNvSpPr>
          <p:nvPr/>
        </p:nvSpPr>
        <p:spPr bwMode="auto">
          <a:xfrm>
            <a:off x="6019800" y="3505200"/>
            <a:ext cx="2819400" cy="2743200"/>
          </a:xfrm>
          <a:prstGeom prst="rect">
            <a:avLst/>
          </a:prstGeom>
          <a:noFill/>
          <a:ln w="9525">
            <a:noFill/>
            <a:round/>
            <a:headEnd/>
            <a:tailEnd/>
          </a:ln>
        </p:spPr>
        <p:txBody>
          <a:bodyPr/>
          <a:lstStyle/>
          <a:p>
            <a:pPr marL="342900" indent="-341313" algn="l">
              <a:spcBef>
                <a:spcPts val="7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2800">
              <a:solidFill>
                <a:srgbClr val="333333"/>
              </a:solidFill>
              <a:latin typeface="Tahoma" pitchFamily="34" charset="0"/>
            </a:endParaRPr>
          </a:p>
          <a:p>
            <a:pPr marL="342900" indent="-341313" algn="l">
              <a:spcBef>
                <a:spcPts val="45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solidFill>
                  <a:srgbClr val="333333"/>
                </a:solidFill>
                <a:latin typeface="Tahoma" pitchFamily="34" charset="0"/>
              </a:rPr>
              <a:t>Based on the official Italian period life table for 1964-1967.  </a:t>
            </a:r>
          </a:p>
          <a:p>
            <a:pPr marL="342900" indent="-341313" algn="l">
              <a:spcBef>
                <a:spcPts val="45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solidFill>
                  <a:srgbClr val="333333"/>
                </a:solidFill>
                <a:latin typeface="Tahoma" pitchFamily="34" charset="0"/>
              </a:rPr>
              <a:t>Source: Gavrilov, Gavrilova, “</a:t>
            </a:r>
            <a:r>
              <a:rPr lang="en-US" altLang="en-US" i="1">
                <a:solidFill>
                  <a:srgbClr val="333333"/>
                </a:solidFill>
                <a:latin typeface="Tahoma" pitchFamily="34" charset="0"/>
              </a:rPr>
              <a:t>The Biology of Life Span</a:t>
            </a:r>
            <a:r>
              <a:rPr lang="en-US" altLang="en-US">
                <a:solidFill>
                  <a:srgbClr val="333333"/>
                </a:solidFill>
                <a:latin typeface="Tahoma" pitchFamily="34" charset="0"/>
              </a:rPr>
              <a:t>” 1991</a:t>
            </a:r>
          </a:p>
        </p:txBody>
      </p:sp>
      <p:grpSp>
        <p:nvGrpSpPr>
          <p:cNvPr id="3" name="Group 6"/>
          <p:cNvGrpSpPr>
            <a:grpSpLocks/>
          </p:cNvGrpSpPr>
          <p:nvPr/>
        </p:nvGrpSpPr>
        <p:grpSpPr bwMode="auto">
          <a:xfrm>
            <a:off x="1828800" y="1905000"/>
            <a:ext cx="808038" cy="1209675"/>
            <a:chOff x="1152" y="1200"/>
            <a:chExt cx="509" cy="762"/>
          </a:xfrm>
        </p:grpSpPr>
        <p:pic>
          <p:nvPicPr>
            <p:cNvPr id="22534" name="Picture 7"/>
            <p:cNvPicPr>
              <a:picLocks noChangeAspect="1" noChangeArrowheads="1"/>
            </p:cNvPicPr>
            <p:nvPr/>
          </p:nvPicPr>
          <p:blipFill>
            <a:blip r:embed="rId4"/>
            <a:srcRect/>
            <a:stretch>
              <a:fillRect/>
            </a:stretch>
          </p:blipFill>
          <p:spPr bwMode="auto">
            <a:xfrm>
              <a:off x="1152" y="1200"/>
              <a:ext cx="509" cy="762"/>
            </a:xfrm>
            <a:prstGeom prst="rect">
              <a:avLst/>
            </a:prstGeom>
            <a:noFill/>
            <a:ln w="9525">
              <a:noFill/>
              <a:round/>
              <a:headEnd/>
              <a:tailEnd/>
            </a:ln>
          </p:spPr>
        </p:pic>
        <p:sp>
          <p:nvSpPr>
            <p:cNvPr id="22535" name="Text Box 8"/>
            <p:cNvSpPr txBox="1">
              <a:spLocks noChangeArrowheads="1"/>
            </p:cNvSpPr>
            <p:nvPr/>
          </p:nvSpPr>
          <p:spPr bwMode="auto">
            <a:xfrm>
              <a:off x="1152" y="1200"/>
              <a:ext cx="509" cy="762"/>
            </a:xfrm>
            <a:prstGeom prst="rect">
              <a:avLst/>
            </a:prstGeom>
            <a:noFill/>
            <a:ln w="9525">
              <a:noFill/>
              <a:round/>
              <a:headEnd/>
              <a:tailEnd/>
            </a:ln>
          </p:spPr>
          <p:txBody>
            <a:bodyPr wrap="none" anchor="ctr"/>
            <a:lstStyle/>
            <a:p>
              <a:endParaRPr lang="en-US" alt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685800" y="304800"/>
            <a:ext cx="8229600" cy="11430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b="1">
                <a:solidFill>
                  <a:srgbClr val="8A001A"/>
                </a:solidFill>
                <a:latin typeface="Tahoma" pitchFamily="34" charset="0"/>
              </a:rPr>
              <a:t>Gompertz-Makeham Law of Mortality in Flour Beetles</a:t>
            </a:r>
          </a:p>
        </p:txBody>
      </p:sp>
      <p:grpSp>
        <p:nvGrpSpPr>
          <p:cNvPr id="2" name="Group 2"/>
          <p:cNvGrpSpPr>
            <a:grpSpLocks/>
          </p:cNvGrpSpPr>
          <p:nvPr/>
        </p:nvGrpSpPr>
        <p:grpSpPr bwMode="auto">
          <a:xfrm>
            <a:off x="381000" y="1600200"/>
            <a:ext cx="5103813" cy="4646613"/>
            <a:chOff x="240" y="1008"/>
            <a:chExt cx="3215" cy="2927"/>
          </a:xfrm>
        </p:grpSpPr>
        <p:pic>
          <p:nvPicPr>
            <p:cNvPr id="21512" name="Picture 3"/>
            <p:cNvPicPr>
              <a:picLocks noChangeAspect="1" noChangeArrowheads="1"/>
            </p:cNvPicPr>
            <p:nvPr/>
          </p:nvPicPr>
          <p:blipFill>
            <a:blip r:embed="rId3"/>
            <a:srcRect/>
            <a:stretch>
              <a:fillRect/>
            </a:stretch>
          </p:blipFill>
          <p:spPr bwMode="auto">
            <a:xfrm>
              <a:off x="240" y="1008"/>
              <a:ext cx="3215" cy="2927"/>
            </a:xfrm>
            <a:prstGeom prst="rect">
              <a:avLst/>
            </a:prstGeom>
            <a:noFill/>
            <a:ln w="9525">
              <a:noFill/>
              <a:round/>
              <a:headEnd/>
              <a:tailEnd/>
            </a:ln>
          </p:spPr>
        </p:pic>
        <p:sp>
          <p:nvSpPr>
            <p:cNvPr id="21513" name="Text Box 4"/>
            <p:cNvSpPr txBox="1">
              <a:spLocks noChangeArrowheads="1"/>
            </p:cNvSpPr>
            <p:nvPr/>
          </p:nvSpPr>
          <p:spPr bwMode="auto">
            <a:xfrm>
              <a:off x="240" y="1008"/>
              <a:ext cx="3215" cy="2927"/>
            </a:xfrm>
            <a:prstGeom prst="rect">
              <a:avLst/>
            </a:prstGeom>
            <a:noFill/>
            <a:ln w="9525">
              <a:noFill/>
              <a:round/>
              <a:headEnd/>
              <a:tailEnd/>
            </a:ln>
          </p:spPr>
          <p:txBody>
            <a:bodyPr wrap="none" anchor="ctr"/>
            <a:lstStyle/>
            <a:p>
              <a:endParaRPr lang="en-US" altLang="en-US"/>
            </a:p>
          </p:txBody>
        </p:sp>
      </p:grpSp>
      <p:sp>
        <p:nvSpPr>
          <p:cNvPr id="21508" name="Text Box 5"/>
          <p:cNvSpPr txBox="1">
            <a:spLocks noChangeArrowheads="1"/>
          </p:cNvSpPr>
          <p:nvPr/>
        </p:nvSpPr>
        <p:spPr bwMode="auto">
          <a:xfrm>
            <a:off x="5638800" y="2895600"/>
            <a:ext cx="3200400" cy="2514600"/>
          </a:xfrm>
          <a:prstGeom prst="rect">
            <a:avLst/>
          </a:prstGeom>
          <a:noFill/>
          <a:ln w="9525">
            <a:noFill/>
            <a:round/>
            <a:headEnd/>
            <a:tailEnd/>
          </a:ln>
        </p:spPr>
        <p:txBody>
          <a:bodyPr/>
          <a:lstStyle/>
          <a:p>
            <a:pPr marL="342900" indent="-341313" algn="l">
              <a:spcBef>
                <a:spcPts val="45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solidFill>
                  <a:srgbClr val="333333"/>
                </a:solidFill>
                <a:latin typeface="Tahoma" pitchFamily="34" charset="0"/>
              </a:rPr>
              <a:t>Based on the life table for 400 female flour beetles (</a:t>
            </a:r>
            <a:r>
              <a:rPr lang="en-US" altLang="en-US" i="1">
                <a:solidFill>
                  <a:srgbClr val="333333"/>
                </a:solidFill>
                <a:latin typeface="Tahoma" pitchFamily="34" charset="0"/>
              </a:rPr>
              <a:t>Tribolium confusum </a:t>
            </a:r>
            <a:r>
              <a:rPr lang="en-US" altLang="en-US">
                <a:solidFill>
                  <a:srgbClr val="333333"/>
                </a:solidFill>
                <a:latin typeface="Tahoma" pitchFamily="34" charset="0"/>
              </a:rPr>
              <a:t>Duval). published by Pearl and Miner (1941).  </a:t>
            </a:r>
          </a:p>
          <a:p>
            <a:pPr marL="342900" indent="-341313" algn="l">
              <a:spcBef>
                <a:spcPts val="45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solidFill>
                  <a:srgbClr val="333333"/>
                </a:solidFill>
                <a:latin typeface="Tahoma" pitchFamily="34" charset="0"/>
              </a:rPr>
              <a:t>Source: Gavrilov, Gavrilova, “</a:t>
            </a:r>
            <a:r>
              <a:rPr lang="en-US" altLang="en-US" i="1">
                <a:solidFill>
                  <a:srgbClr val="333333"/>
                </a:solidFill>
                <a:latin typeface="Tahoma" pitchFamily="34" charset="0"/>
              </a:rPr>
              <a:t>The Biology of Life Span</a:t>
            </a:r>
            <a:r>
              <a:rPr lang="en-US" altLang="en-US">
                <a:solidFill>
                  <a:srgbClr val="333333"/>
                </a:solidFill>
                <a:latin typeface="Tahoma" pitchFamily="34" charset="0"/>
              </a:rPr>
              <a:t>” 1991</a:t>
            </a:r>
          </a:p>
        </p:txBody>
      </p:sp>
      <p:grpSp>
        <p:nvGrpSpPr>
          <p:cNvPr id="3" name="Group 6"/>
          <p:cNvGrpSpPr>
            <a:grpSpLocks/>
          </p:cNvGrpSpPr>
          <p:nvPr/>
        </p:nvGrpSpPr>
        <p:grpSpPr bwMode="auto">
          <a:xfrm>
            <a:off x="1447800" y="2438400"/>
            <a:ext cx="671513" cy="538163"/>
            <a:chOff x="912" y="1536"/>
            <a:chExt cx="423" cy="339"/>
          </a:xfrm>
        </p:grpSpPr>
        <p:pic>
          <p:nvPicPr>
            <p:cNvPr id="21510" name="Picture 7"/>
            <p:cNvPicPr>
              <a:picLocks noChangeAspect="1" noChangeArrowheads="1"/>
            </p:cNvPicPr>
            <p:nvPr/>
          </p:nvPicPr>
          <p:blipFill>
            <a:blip r:embed="rId4"/>
            <a:srcRect/>
            <a:stretch>
              <a:fillRect/>
            </a:stretch>
          </p:blipFill>
          <p:spPr bwMode="auto">
            <a:xfrm>
              <a:off x="912" y="1536"/>
              <a:ext cx="423" cy="339"/>
            </a:xfrm>
            <a:prstGeom prst="rect">
              <a:avLst/>
            </a:prstGeom>
            <a:noFill/>
            <a:ln w="9525">
              <a:noFill/>
              <a:round/>
              <a:headEnd/>
              <a:tailEnd/>
            </a:ln>
          </p:spPr>
        </p:pic>
        <p:sp>
          <p:nvSpPr>
            <p:cNvPr id="21511" name="Text Box 8"/>
            <p:cNvSpPr txBox="1">
              <a:spLocks noChangeArrowheads="1"/>
            </p:cNvSpPr>
            <p:nvPr/>
          </p:nvSpPr>
          <p:spPr bwMode="auto">
            <a:xfrm>
              <a:off x="912" y="1536"/>
              <a:ext cx="423" cy="339"/>
            </a:xfrm>
            <a:prstGeom prst="rect">
              <a:avLst/>
            </a:prstGeom>
            <a:noFill/>
            <a:ln w="9525">
              <a:noFill/>
              <a:round/>
              <a:headEnd/>
              <a:tailEnd/>
            </a:ln>
          </p:spPr>
          <p:txBody>
            <a:bodyPr wrap="none" anchor="ctr"/>
            <a:lstStyle/>
            <a:p>
              <a:endParaRPr lang="en-US" alt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457200" y="182892"/>
            <a:ext cx="8229600" cy="18288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b="1" dirty="0" smtClean="0">
                <a:solidFill>
                  <a:srgbClr val="8A001A"/>
                </a:solidFill>
                <a:latin typeface="Tahoma" pitchFamily="34" charset="0"/>
              </a:rPr>
              <a:t>Comparison of </a:t>
            </a:r>
            <a:r>
              <a:rPr lang="en-US" altLang="en-US" sz="3600" b="1" dirty="0" err="1" smtClean="0">
                <a:solidFill>
                  <a:srgbClr val="8A001A"/>
                </a:solidFill>
                <a:latin typeface="Tahoma" pitchFamily="34" charset="0"/>
              </a:rPr>
              <a:t>Gompertz</a:t>
            </a:r>
            <a:r>
              <a:rPr lang="en-US" altLang="en-US" sz="3600" b="1" dirty="0" smtClean="0">
                <a:solidFill>
                  <a:srgbClr val="8A001A"/>
                </a:solidFill>
                <a:latin typeface="Tahoma" pitchFamily="34" charset="0"/>
              </a:rPr>
              <a:t> law with competing </a:t>
            </a:r>
            <a:r>
              <a:rPr lang="en-US" altLang="en-US" sz="3600" b="1" dirty="0" err="1" smtClean="0">
                <a:solidFill>
                  <a:srgbClr val="8A001A"/>
                </a:solidFill>
                <a:latin typeface="Tahoma" pitchFamily="34" charset="0"/>
              </a:rPr>
              <a:t>Weibull</a:t>
            </a:r>
            <a:r>
              <a:rPr lang="en-US" altLang="en-US" sz="3600" b="1" dirty="0" smtClean="0">
                <a:solidFill>
                  <a:srgbClr val="8A001A"/>
                </a:solidFill>
                <a:latin typeface="Tahoma" pitchFamily="34" charset="0"/>
              </a:rPr>
              <a:t> mortality law</a:t>
            </a:r>
            <a:endParaRPr lang="en-US" altLang="en-US" sz="3600" b="1" dirty="0">
              <a:solidFill>
                <a:srgbClr val="8A001A"/>
              </a:solidFill>
              <a:latin typeface="Tahoma" pitchFamily="34" charset="0"/>
            </a:endParaRPr>
          </a:p>
        </p:txBody>
      </p:sp>
      <p:sp>
        <p:nvSpPr>
          <p:cNvPr id="23555" name="Text Box 2"/>
          <p:cNvSpPr txBox="1">
            <a:spLocks noChangeArrowheads="1"/>
          </p:cNvSpPr>
          <p:nvPr/>
        </p:nvSpPr>
        <p:spPr bwMode="auto">
          <a:xfrm>
            <a:off x="347413" y="1843268"/>
            <a:ext cx="8366078" cy="3352800"/>
          </a:xfrm>
          <a:prstGeom prst="rect">
            <a:avLst/>
          </a:prstGeom>
          <a:noFill/>
          <a:ln w="9525">
            <a:noFill/>
            <a:round/>
            <a:headEnd/>
            <a:tailEnd/>
          </a:ln>
        </p:spPr>
        <p:txBody>
          <a:bodyPr/>
          <a:lstStyle/>
          <a:p>
            <a:pPr marL="342900" indent="-341313">
              <a:lnSpc>
                <a:spcPct val="120000"/>
              </a:lnSpc>
              <a:spcBef>
                <a:spcPts val="800"/>
              </a:spcBef>
              <a:buSzPct val="7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200" dirty="0">
                <a:solidFill>
                  <a:srgbClr val="333333"/>
                </a:solidFill>
                <a:latin typeface="Tahoma" pitchFamily="34" charset="0"/>
              </a:rPr>
              <a:t> </a:t>
            </a:r>
            <a:r>
              <a:rPr lang="en-US" altLang="en-US" sz="3200" dirty="0" smtClean="0">
                <a:solidFill>
                  <a:srgbClr val="333333"/>
                </a:solidFill>
                <a:latin typeface="Tahoma" pitchFamily="34" charset="0"/>
              </a:rPr>
              <a:t> </a:t>
            </a:r>
            <a:r>
              <a:rPr lang="en-US" sz="3200" b="1" dirty="0" smtClean="0">
                <a:latin typeface="Arial" pitchFamily="34" charset="0"/>
                <a:cs typeface="Arial" pitchFamily="34" charset="0"/>
              </a:rPr>
              <a:t>Statistical analysis of 290 human populations and 129 life tables of fruit flies revealed that the </a:t>
            </a:r>
            <a:r>
              <a:rPr lang="en-US" sz="3200" b="1" dirty="0" err="1" smtClean="0">
                <a:latin typeface="Arial" pitchFamily="34" charset="0"/>
                <a:cs typeface="Arial" pitchFamily="34" charset="0"/>
              </a:rPr>
              <a:t>Gompertz</a:t>
            </a:r>
            <a:r>
              <a:rPr lang="en-US" sz="3200" b="1" dirty="0" smtClean="0">
                <a:latin typeface="Arial" pitchFamily="34" charset="0"/>
                <a:cs typeface="Arial" pitchFamily="34" charset="0"/>
              </a:rPr>
              <a:t> law describes mortality better than competing </a:t>
            </a:r>
            <a:r>
              <a:rPr lang="en-US" sz="3200" b="1" dirty="0" err="1" smtClean="0">
                <a:latin typeface="Arial" pitchFamily="34" charset="0"/>
                <a:cs typeface="Arial" pitchFamily="34" charset="0"/>
              </a:rPr>
              <a:t>Weibull</a:t>
            </a:r>
            <a:r>
              <a:rPr lang="en-US" sz="3200" b="1" dirty="0" smtClean="0">
                <a:latin typeface="Arial" pitchFamily="34" charset="0"/>
                <a:cs typeface="Arial" pitchFamily="34" charset="0"/>
              </a:rPr>
              <a:t> law used to fit failure rates of technical systems (</a:t>
            </a:r>
            <a:r>
              <a:rPr lang="en-US" sz="3200" b="1" dirty="0" err="1" smtClean="0">
                <a:latin typeface="Arial" pitchFamily="34" charset="0"/>
                <a:cs typeface="Arial" pitchFamily="34" charset="0"/>
              </a:rPr>
              <a:t>Gavrilov</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Gavrilova</a:t>
            </a:r>
            <a:r>
              <a:rPr lang="en-US" sz="3200" b="1" dirty="0" smtClean="0">
                <a:latin typeface="Arial" pitchFamily="34" charset="0"/>
                <a:cs typeface="Arial" pitchFamily="34" charset="0"/>
              </a:rPr>
              <a:t>, 1991).</a:t>
            </a:r>
            <a:endParaRPr lang="en-US" altLang="en-US" sz="3200" b="1" dirty="0">
              <a:solidFill>
                <a:srgbClr val="333333"/>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516467" y="305330"/>
            <a:ext cx="8229600" cy="2530475"/>
          </a:xfrm>
          <a:prstGeom prst="rect">
            <a:avLst/>
          </a:prstGeom>
          <a:noFill/>
          <a:ln w="9525">
            <a:noFill/>
            <a:round/>
            <a:headEnd/>
            <a:tailEnd/>
          </a:ln>
          <a:effectLst/>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dirty="0">
                <a:solidFill>
                  <a:srgbClr val="8A001A"/>
                </a:solidFill>
                <a:latin typeface="Tahoma" pitchFamily="34" charset="0"/>
              </a:rPr>
              <a:t>The </a:t>
            </a:r>
            <a:r>
              <a:rPr lang="en-US" sz="4000" b="1" dirty="0" err="1">
                <a:solidFill>
                  <a:srgbClr val="8A001A"/>
                </a:solidFill>
                <a:latin typeface="Tahoma" pitchFamily="34" charset="0"/>
              </a:rPr>
              <a:t>Strehler-Mildvan</a:t>
            </a:r>
            <a:r>
              <a:rPr lang="en-US" sz="4000" b="1" dirty="0">
                <a:solidFill>
                  <a:srgbClr val="8A001A"/>
                </a:solidFill>
                <a:latin typeface="Tahoma" pitchFamily="34" charset="0"/>
              </a:rPr>
              <a:t> </a:t>
            </a:r>
            <a:r>
              <a:rPr lang="en-US" sz="4000" b="1" dirty="0" smtClean="0">
                <a:solidFill>
                  <a:srgbClr val="8A001A"/>
                </a:solidFill>
                <a:latin typeface="Tahoma" pitchFamily="34" charset="0"/>
              </a:rPr>
              <a:t>Correlation (</a:t>
            </a:r>
            <a:r>
              <a:rPr lang="en-US" sz="4000" b="1" i="1" dirty="0" smtClean="0">
                <a:solidFill>
                  <a:srgbClr val="8A001A"/>
                </a:solidFill>
                <a:latin typeface="Tahoma" pitchFamily="34" charset="0"/>
              </a:rPr>
              <a:t>Science</a:t>
            </a:r>
            <a:r>
              <a:rPr lang="en-US" sz="4000" b="1" dirty="0" smtClean="0">
                <a:solidFill>
                  <a:srgbClr val="8A001A"/>
                </a:solidFill>
                <a:latin typeface="Tahoma" pitchFamily="34" charset="0"/>
              </a:rPr>
              <a:t>, 1960): </a:t>
            </a:r>
            <a:r>
              <a:rPr lang="en-US" sz="4000" b="1" dirty="0">
                <a:solidFill>
                  <a:srgbClr val="8A001A"/>
                </a:solidFill>
                <a:latin typeface="Tahoma" pitchFamily="34" charset="0"/>
              </a:rPr>
              <a:t/>
            </a:r>
            <a:br>
              <a:rPr lang="en-US" sz="4000" b="1" dirty="0">
                <a:solidFill>
                  <a:srgbClr val="8A001A"/>
                </a:solidFill>
                <a:latin typeface="Tahoma" pitchFamily="34" charset="0"/>
              </a:rPr>
            </a:br>
            <a:r>
              <a:rPr lang="en-US" sz="4000" b="1" dirty="0">
                <a:solidFill>
                  <a:srgbClr val="8A001A"/>
                </a:solidFill>
                <a:latin typeface="Tahoma" pitchFamily="34" charset="0"/>
              </a:rPr>
              <a:t>Inverse correlation between the </a:t>
            </a:r>
            <a:r>
              <a:rPr lang="en-US" sz="4000" b="1" dirty="0" err="1">
                <a:solidFill>
                  <a:srgbClr val="8A001A"/>
                </a:solidFill>
                <a:latin typeface="Tahoma" pitchFamily="34" charset="0"/>
              </a:rPr>
              <a:t>Gompertz</a:t>
            </a:r>
            <a:r>
              <a:rPr lang="en-US" sz="4000" b="1" dirty="0">
                <a:solidFill>
                  <a:srgbClr val="8A001A"/>
                </a:solidFill>
                <a:latin typeface="Tahoma" pitchFamily="34" charset="0"/>
              </a:rPr>
              <a:t> parameters</a:t>
            </a:r>
          </a:p>
        </p:txBody>
      </p:sp>
      <p:sp>
        <p:nvSpPr>
          <p:cNvPr id="11266" name="Text Box 2"/>
          <p:cNvSpPr txBox="1">
            <a:spLocks noChangeArrowheads="1"/>
          </p:cNvSpPr>
          <p:nvPr/>
        </p:nvSpPr>
        <p:spPr bwMode="auto">
          <a:xfrm>
            <a:off x="575733" y="3073400"/>
            <a:ext cx="8094134" cy="3049169"/>
          </a:xfrm>
          <a:prstGeom prst="rect">
            <a:avLst/>
          </a:prstGeom>
          <a:noFill/>
          <a:ln w="9525">
            <a:noFill/>
            <a:round/>
            <a:headEnd/>
            <a:tailEnd/>
          </a:ln>
          <a:effec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a:solidFill>
                  <a:srgbClr val="000000"/>
                </a:solidFill>
              </a:rPr>
              <a:t>Limitation: </a:t>
            </a:r>
            <a:r>
              <a:rPr lang="en-US" sz="3200" b="1" dirty="0" smtClean="0">
                <a:solidFill>
                  <a:srgbClr val="000000"/>
                </a:solidFill>
              </a:rPr>
              <a:t>Did </a:t>
            </a:r>
            <a:r>
              <a:rPr lang="en-US" sz="3200" b="1" dirty="0">
                <a:solidFill>
                  <a:srgbClr val="000000"/>
                </a:solidFill>
              </a:rPr>
              <a:t>not take into account the </a:t>
            </a:r>
            <a:r>
              <a:rPr lang="en-US" sz="3200" b="1" dirty="0" err="1">
                <a:solidFill>
                  <a:srgbClr val="000000"/>
                </a:solidFill>
              </a:rPr>
              <a:t>Makeham</a:t>
            </a:r>
            <a:r>
              <a:rPr lang="en-US" sz="3200" b="1" dirty="0">
                <a:solidFill>
                  <a:srgbClr val="000000"/>
                </a:solidFill>
              </a:rPr>
              <a:t> parameter that leads to spurious </a:t>
            </a:r>
            <a:r>
              <a:rPr lang="en-US" sz="3200" b="1" dirty="0" smtClean="0">
                <a:solidFill>
                  <a:srgbClr val="000000"/>
                </a:solidFill>
              </a:rPr>
              <a:t>correlation.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smtClean="0">
                <a:solidFill>
                  <a:srgbClr val="000000"/>
                </a:solidFill>
              </a:rPr>
              <a:t>Our simulation study showed that this correlation was caused by varying values of the </a:t>
            </a:r>
            <a:r>
              <a:rPr lang="en-US" sz="3200" b="1" dirty="0" err="1" smtClean="0">
                <a:solidFill>
                  <a:srgbClr val="000000"/>
                </a:solidFill>
              </a:rPr>
              <a:t>Makeham</a:t>
            </a:r>
            <a:r>
              <a:rPr lang="en-US" sz="3200" b="1" dirty="0" smtClean="0">
                <a:solidFill>
                  <a:srgbClr val="000000"/>
                </a:solidFill>
              </a:rPr>
              <a:t> term</a:t>
            </a:r>
            <a:endParaRPr lang="en-US" sz="3200" b="1"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457200" y="297083"/>
            <a:ext cx="8229600" cy="18288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b="1" dirty="0" smtClean="0">
                <a:solidFill>
                  <a:srgbClr val="8A001A"/>
                </a:solidFill>
                <a:latin typeface="Tahoma" pitchFamily="34" charset="0"/>
              </a:rPr>
              <a:t>The Second Mortality Law: Compensation </a:t>
            </a:r>
            <a:r>
              <a:rPr lang="en-US" altLang="en-US" sz="3600" b="1" dirty="0">
                <a:solidFill>
                  <a:srgbClr val="8A001A"/>
                </a:solidFill>
                <a:latin typeface="Tahoma" pitchFamily="34" charset="0"/>
              </a:rPr>
              <a:t>Law of Mortality</a:t>
            </a:r>
            <a:br>
              <a:rPr lang="en-US" altLang="en-US" sz="3600" b="1" dirty="0">
                <a:solidFill>
                  <a:srgbClr val="8A001A"/>
                </a:solidFill>
                <a:latin typeface="Tahoma" pitchFamily="34" charset="0"/>
              </a:rPr>
            </a:br>
            <a:r>
              <a:rPr lang="en-US" altLang="en-US" sz="3600" b="1" dirty="0">
                <a:solidFill>
                  <a:srgbClr val="8A001A"/>
                </a:solidFill>
                <a:latin typeface="Tahoma" pitchFamily="34" charset="0"/>
              </a:rPr>
              <a:t>(late-life mortality convergence)</a:t>
            </a:r>
          </a:p>
        </p:txBody>
      </p:sp>
      <p:sp>
        <p:nvSpPr>
          <p:cNvPr id="23555" name="Text Box 2"/>
          <p:cNvSpPr txBox="1">
            <a:spLocks noChangeArrowheads="1"/>
          </p:cNvSpPr>
          <p:nvPr/>
        </p:nvSpPr>
        <p:spPr bwMode="auto">
          <a:xfrm>
            <a:off x="440267" y="2271532"/>
            <a:ext cx="8090275" cy="3352800"/>
          </a:xfrm>
          <a:prstGeom prst="rect">
            <a:avLst/>
          </a:prstGeom>
          <a:noFill/>
          <a:ln w="9525">
            <a:noFill/>
            <a:round/>
            <a:headEnd/>
            <a:tailEnd/>
          </a:ln>
        </p:spPr>
        <p:txBody>
          <a:bodyPr/>
          <a:lstStyle/>
          <a:p>
            <a:pPr marL="342900" indent="-341313">
              <a:lnSpc>
                <a:spcPct val="120000"/>
              </a:lnSpc>
              <a:spcBef>
                <a:spcPts val="800"/>
              </a:spcBef>
              <a:buSzPct val="7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200" dirty="0">
                <a:solidFill>
                  <a:srgbClr val="333333"/>
                </a:solidFill>
                <a:latin typeface="Tahoma" pitchFamily="34" charset="0"/>
              </a:rPr>
              <a:t>  </a:t>
            </a:r>
            <a:r>
              <a:rPr lang="en-US" altLang="en-US" sz="3200" b="1" dirty="0" smtClean="0">
                <a:solidFill>
                  <a:srgbClr val="333333"/>
                </a:solidFill>
                <a:latin typeface="Tahoma" pitchFamily="34" charset="0"/>
              </a:rPr>
              <a:t>In 1978, we described the phenomenon of the compensation effect of mortality, where </a:t>
            </a:r>
            <a:r>
              <a:rPr lang="en-US" altLang="en-US" sz="3200" b="1" dirty="0" err="1" smtClean="0">
                <a:solidFill>
                  <a:srgbClr val="333333"/>
                </a:solidFill>
                <a:latin typeface="Tahoma" pitchFamily="34" charset="0"/>
              </a:rPr>
              <a:t>Gompertz</a:t>
            </a:r>
            <a:r>
              <a:rPr lang="en-US" altLang="en-US" sz="3200" b="1" dirty="0" smtClean="0">
                <a:solidFill>
                  <a:srgbClr val="333333"/>
                </a:solidFill>
                <a:latin typeface="Tahoma" pitchFamily="34" charset="0"/>
              </a:rPr>
              <a:t> mortality trajectories tend to converge in semi-logarithmic coordinates around age 95. </a:t>
            </a:r>
            <a:endParaRPr lang="en-US" altLang="en-US" sz="3200" b="1" dirty="0">
              <a:solidFill>
                <a:srgbClr val="333333"/>
              </a:solidFill>
              <a:latin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685800" y="304800"/>
            <a:ext cx="8077200" cy="11430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b="1">
                <a:solidFill>
                  <a:srgbClr val="8A001A"/>
                </a:solidFill>
                <a:latin typeface="Tahoma" pitchFamily="34" charset="0"/>
              </a:rPr>
              <a:t>Compensation Law of Mortality</a:t>
            </a:r>
            <a:r>
              <a:rPr lang="en-US" altLang="en-US" sz="2400">
                <a:solidFill>
                  <a:srgbClr val="8A001A"/>
                </a:solidFill>
                <a:latin typeface="Tahoma" pitchFamily="34" charset="0"/>
              </a:rPr>
              <a:t/>
            </a:r>
            <a:br>
              <a:rPr lang="en-US" altLang="en-US" sz="2400">
                <a:solidFill>
                  <a:srgbClr val="8A001A"/>
                </a:solidFill>
                <a:latin typeface="Tahoma" pitchFamily="34" charset="0"/>
              </a:rPr>
            </a:br>
            <a:r>
              <a:rPr lang="en-US" altLang="en-US" sz="2400">
                <a:solidFill>
                  <a:srgbClr val="8A001A"/>
                </a:solidFill>
                <a:latin typeface="Tahoma" pitchFamily="34" charset="0"/>
              </a:rPr>
              <a:t>Convergence of Mortality Rates with Age</a:t>
            </a:r>
          </a:p>
        </p:txBody>
      </p:sp>
      <p:sp>
        <p:nvSpPr>
          <p:cNvPr id="24579" name="Text Box 2"/>
          <p:cNvSpPr txBox="1">
            <a:spLocks noChangeArrowheads="1"/>
          </p:cNvSpPr>
          <p:nvPr/>
        </p:nvSpPr>
        <p:spPr bwMode="auto">
          <a:xfrm>
            <a:off x="5029200" y="1981200"/>
            <a:ext cx="3810000" cy="4227513"/>
          </a:xfrm>
          <a:prstGeom prst="rect">
            <a:avLst/>
          </a:prstGeom>
          <a:noFill/>
          <a:ln w="9525">
            <a:noFill/>
            <a:round/>
            <a:headEnd/>
            <a:tailEnd/>
          </a:ln>
        </p:spPr>
        <p:txBody>
          <a:bodyPr/>
          <a:lstStyle/>
          <a:p>
            <a:pPr marL="342900" indent="-341313" algn="l">
              <a:lnSpc>
                <a:spcPct val="90000"/>
              </a:lnSpc>
              <a:spcBef>
                <a:spcPts val="5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000">
                <a:solidFill>
                  <a:srgbClr val="333333"/>
                </a:solidFill>
                <a:latin typeface="Tahoma" pitchFamily="34" charset="0"/>
              </a:rPr>
              <a:t>1 – India, 1941-1950, males  </a:t>
            </a:r>
          </a:p>
          <a:p>
            <a:pPr marL="342900" indent="-341313" algn="l">
              <a:lnSpc>
                <a:spcPct val="90000"/>
              </a:lnSpc>
              <a:spcBef>
                <a:spcPts val="5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000">
                <a:solidFill>
                  <a:srgbClr val="333333"/>
                </a:solidFill>
                <a:latin typeface="Tahoma" pitchFamily="34" charset="0"/>
              </a:rPr>
              <a:t>2 – Turkey, 1950-1951, males</a:t>
            </a:r>
          </a:p>
          <a:p>
            <a:pPr marL="342900" indent="-341313" algn="l">
              <a:lnSpc>
                <a:spcPct val="90000"/>
              </a:lnSpc>
              <a:spcBef>
                <a:spcPts val="5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000">
                <a:solidFill>
                  <a:srgbClr val="333333"/>
                </a:solidFill>
                <a:latin typeface="Tahoma" pitchFamily="34" charset="0"/>
              </a:rPr>
              <a:t>3 – Kenya, 1969, males </a:t>
            </a:r>
          </a:p>
          <a:p>
            <a:pPr marL="342900" indent="-341313" algn="l">
              <a:lnSpc>
                <a:spcPct val="90000"/>
              </a:lnSpc>
              <a:spcBef>
                <a:spcPts val="5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000">
                <a:solidFill>
                  <a:srgbClr val="333333"/>
                </a:solidFill>
                <a:latin typeface="Tahoma" pitchFamily="34" charset="0"/>
              </a:rPr>
              <a:t>4 - Northern Ireland, 1950-1952, males</a:t>
            </a:r>
          </a:p>
          <a:p>
            <a:pPr marL="342900" indent="-341313" algn="l">
              <a:lnSpc>
                <a:spcPct val="90000"/>
              </a:lnSpc>
              <a:spcBef>
                <a:spcPts val="5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000">
                <a:solidFill>
                  <a:srgbClr val="333333"/>
                </a:solidFill>
                <a:latin typeface="Tahoma" pitchFamily="34" charset="0"/>
              </a:rPr>
              <a:t>5 - England and Wales, 1930-1932, females  </a:t>
            </a:r>
          </a:p>
          <a:p>
            <a:pPr marL="342900" indent="-341313" algn="l">
              <a:lnSpc>
                <a:spcPct val="90000"/>
              </a:lnSpc>
              <a:spcBef>
                <a:spcPts val="5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000">
                <a:solidFill>
                  <a:srgbClr val="333333"/>
                </a:solidFill>
                <a:latin typeface="Tahoma" pitchFamily="34" charset="0"/>
              </a:rPr>
              <a:t>6 - Austria, 1959-1961, females  </a:t>
            </a:r>
          </a:p>
          <a:p>
            <a:pPr marL="342900" indent="-341313" algn="l">
              <a:lnSpc>
                <a:spcPct val="90000"/>
              </a:lnSpc>
              <a:spcBef>
                <a:spcPts val="5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000">
                <a:solidFill>
                  <a:srgbClr val="333333"/>
                </a:solidFill>
                <a:latin typeface="Tahoma" pitchFamily="34" charset="0"/>
              </a:rPr>
              <a:t>7 - Norway, 1956-1960, females</a:t>
            </a:r>
          </a:p>
          <a:p>
            <a:pPr marL="342900" indent="-341313" algn="l">
              <a:lnSpc>
                <a:spcPct val="90000"/>
              </a:lnSpc>
              <a:spcBef>
                <a:spcPts val="5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2000">
              <a:solidFill>
                <a:srgbClr val="333333"/>
              </a:solidFill>
              <a:latin typeface="Tahoma" pitchFamily="34" charset="0"/>
            </a:endParaRPr>
          </a:p>
          <a:p>
            <a:pPr marL="342900" indent="-341313" algn="l">
              <a:lnSpc>
                <a:spcPct val="90000"/>
              </a:lnSpc>
              <a:spcBef>
                <a:spcPts val="5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000">
                <a:solidFill>
                  <a:srgbClr val="333333"/>
                </a:solidFill>
                <a:latin typeface="Tahoma" pitchFamily="34" charset="0"/>
              </a:rPr>
              <a:t>Source: Gavrilov, Gavrilova,</a:t>
            </a:r>
          </a:p>
          <a:p>
            <a:pPr marL="342900" indent="-341313" algn="l">
              <a:lnSpc>
                <a:spcPct val="90000"/>
              </a:lnSpc>
              <a:spcBef>
                <a:spcPts val="5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000">
                <a:solidFill>
                  <a:srgbClr val="333333"/>
                </a:solidFill>
                <a:latin typeface="Tahoma" pitchFamily="34" charset="0"/>
              </a:rPr>
              <a:t>“</a:t>
            </a:r>
            <a:r>
              <a:rPr lang="en-US" altLang="en-US" sz="2000" i="1">
                <a:solidFill>
                  <a:srgbClr val="333333"/>
                </a:solidFill>
                <a:latin typeface="Tahoma" pitchFamily="34" charset="0"/>
              </a:rPr>
              <a:t>The Biology of Life Span</a:t>
            </a:r>
            <a:r>
              <a:rPr lang="en-US" altLang="en-US" sz="2000">
                <a:solidFill>
                  <a:srgbClr val="333333"/>
                </a:solidFill>
                <a:latin typeface="Tahoma" pitchFamily="34" charset="0"/>
              </a:rPr>
              <a:t>” 1991</a:t>
            </a:r>
          </a:p>
        </p:txBody>
      </p:sp>
      <p:grpSp>
        <p:nvGrpSpPr>
          <p:cNvPr id="2" name="Group 3"/>
          <p:cNvGrpSpPr>
            <a:grpSpLocks/>
          </p:cNvGrpSpPr>
          <p:nvPr/>
        </p:nvGrpSpPr>
        <p:grpSpPr bwMode="auto">
          <a:xfrm>
            <a:off x="685800" y="1407288"/>
            <a:ext cx="4037013" cy="4570413"/>
            <a:chOff x="432" y="1200"/>
            <a:chExt cx="2543" cy="2879"/>
          </a:xfrm>
        </p:grpSpPr>
        <p:pic>
          <p:nvPicPr>
            <p:cNvPr id="24581" name="Picture 4"/>
            <p:cNvPicPr>
              <a:picLocks noChangeAspect="1" noChangeArrowheads="1"/>
            </p:cNvPicPr>
            <p:nvPr/>
          </p:nvPicPr>
          <p:blipFill>
            <a:blip r:embed="rId3"/>
            <a:srcRect/>
            <a:stretch>
              <a:fillRect/>
            </a:stretch>
          </p:blipFill>
          <p:spPr bwMode="auto">
            <a:xfrm>
              <a:off x="432" y="1200"/>
              <a:ext cx="2543" cy="2879"/>
            </a:xfrm>
            <a:prstGeom prst="rect">
              <a:avLst/>
            </a:prstGeom>
            <a:noFill/>
            <a:ln w="9525">
              <a:noFill/>
              <a:round/>
              <a:headEnd/>
              <a:tailEnd/>
            </a:ln>
          </p:spPr>
        </p:pic>
        <p:sp>
          <p:nvSpPr>
            <p:cNvPr id="24582" name="Text Box 5"/>
            <p:cNvSpPr txBox="1">
              <a:spLocks noChangeArrowheads="1"/>
            </p:cNvSpPr>
            <p:nvPr/>
          </p:nvSpPr>
          <p:spPr bwMode="auto">
            <a:xfrm>
              <a:off x="432" y="1200"/>
              <a:ext cx="2543" cy="2879"/>
            </a:xfrm>
            <a:prstGeom prst="rect">
              <a:avLst/>
            </a:prstGeom>
            <a:noFill/>
            <a:ln w="9525">
              <a:noFill/>
              <a:round/>
              <a:headEnd/>
              <a:tailEnd/>
            </a:ln>
          </p:spPr>
          <p:txBody>
            <a:bodyPr wrap="none" anchor="ctr"/>
            <a:lstStyle/>
            <a:p>
              <a:endParaRPr lang="en-US" alt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685800" y="304800"/>
            <a:ext cx="8077200" cy="11430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b="1" dirty="0">
                <a:solidFill>
                  <a:schemeClr val="tx1"/>
                </a:solidFill>
                <a:latin typeface="Tahoma" pitchFamily="34" charset="0"/>
              </a:rPr>
              <a:t>Compensation Law of Mortality</a:t>
            </a:r>
            <a:r>
              <a:rPr lang="en-US" altLang="en-US" sz="2400" dirty="0">
                <a:solidFill>
                  <a:schemeClr val="tx1"/>
                </a:solidFill>
                <a:latin typeface="Tahoma" pitchFamily="34" charset="0"/>
              </a:rPr>
              <a:t/>
            </a:r>
            <a:br>
              <a:rPr lang="en-US" altLang="en-US" sz="2400" dirty="0">
                <a:solidFill>
                  <a:schemeClr val="tx1"/>
                </a:solidFill>
                <a:latin typeface="Tahoma" pitchFamily="34" charset="0"/>
              </a:rPr>
            </a:br>
            <a:r>
              <a:rPr lang="en-US" altLang="en-US" sz="2400" b="1" dirty="0">
                <a:solidFill>
                  <a:schemeClr val="tx1"/>
                </a:solidFill>
                <a:latin typeface="Helvetica" pitchFamily="34" charset="0"/>
              </a:rPr>
              <a:t> The Association Between Income and mortality of men in the United States, 2001-2014</a:t>
            </a:r>
            <a:endParaRPr lang="en-US" altLang="en-US" sz="2400" dirty="0">
              <a:solidFill>
                <a:schemeClr val="tx1"/>
              </a:solidFill>
              <a:latin typeface="Tahoma" pitchFamily="34" charset="0"/>
            </a:endParaRPr>
          </a:p>
        </p:txBody>
      </p:sp>
      <p:sp>
        <p:nvSpPr>
          <p:cNvPr id="25603" name="Text Box 2"/>
          <p:cNvSpPr txBox="1">
            <a:spLocks noChangeArrowheads="1"/>
          </p:cNvSpPr>
          <p:nvPr/>
        </p:nvSpPr>
        <p:spPr bwMode="auto">
          <a:xfrm>
            <a:off x="457200" y="5767086"/>
            <a:ext cx="8382000" cy="493713"/>
          </a:xfrm>
          <a:prstGeom prst="rect">
            <a:avLst/>
          </a:prstGeom>
          <a:noFill/>
          <a:ln w="9525">
            <a:noFill/>
            <a:round/>
            <a:headEnd/>
            <a:tailEnd/>
          </a:ln>
        </p:spPr>
        <p:txBody>
          <a:bodyPr/>
          <a:lstStyle/>
          <a:p>
            <a:pPr marL="342900" indent="-341313" algn="l">
              <a:lnSpc>
                <a:spcPct val="90000"/>
              </a:lnSpc>
              <a:spcBef>
                <a:spcPts val="500"/>
              </a:spcBef>
              <a:buClrTx/>
              <a:buSzPct val="7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1200" dirty="0">
                <a:solidFill>
                  <a:schemeClr val="tx1"/>
                </a:solidFill>
                <a:latin typeface="Tahoma" pitchFamily="34" charset="0"/>
              </a:rPr>
              <a:t>Source: </a:t>
            </a:r>
            <a:r>
              <a:rPr lang="en-US" altLang="en-US" sz="1200" dirty="0" err="1" smtClean="0">
                <a:solidFill>
                  <a:schemeClr val="tx1"/>
                </a:solidFill>
                <a:latin typeface="Tahoma" pitchFamily="34" charset="0"/>
              </a:rPr>
              <a:t>Chetty</a:t>
            </a:r>
            <a:r>
              <a:rPr lang="en-US" altLang="en-US" sz="1200" dirty="0" smtClean="0">
                <a:solidFill>
                  <a:schemeClr val="tx1"/>
                </a:solidFill>
                <a:latin typeface="Tahoma" pitchFamily="34" charset="0"/>
              </a:rPr>
              <a:t> et al., </a:t>
            </a:r>
            <a:r>
              <a:rPr lang="en-US" altLang="en-US" sz="1200" dirty="0" smtClean="0">
                <a:solidFill>
                  <a:schemeClr val="tx1"/>
                </a:solidFill>
                <a:latin typeface="Helvetica" pitchFamily="34" charset="0"/>
              </a:rPr>
              <a:t>JAMA</a:t>
            </a:r>
            <a:r>
              <a:rPr lang="en-US" altLang="en-US" sz="1200" dirty="0">
                <a:solidFill>
                  <a:schemeClr val="tx1"/>
                </a:solidFill>
                <a:latin typeface="Helvetica" pitchFamily="34" charset="0"/>
              </a:rPr>
              <a:t>. 2016;315(16):1750-1766. doi:10.1001/jama.2016.4226</a:t>
            </a:r>
          </a:p>
          <a:p>
            <a:pPr marL="342900" indent="-341313" algn="l">
              <a:lnSpc>
                <a:spcPct val="90000"/>
              </a:lnSpc>
              <a:spcBef>
                <a:spcPts val="5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1200" dirty="0">
              <a:solidFill>
                <a:schemeClr val="tx1"/>
              </a:solidFill>
              <a:latin typeface="Tahoma" pitchFamily="34" charset="0"/>
            </a:endParaRPr>
          </a:p>
        </p:txBody>
      </p:sp>
      <p:pic>
        <p:nvPicPr>
          <p:cNvPr id="96257" name="Picture 1"/>
          <p:cNvPicPr>
            <a:picLocks noChangeAspect="1" noChangeArrowheads="1"/>
          </p:cNvPicPr>
          <p:nvPr/>
        </p:nvPicPr>
        <p:blipFill>
          <a:blip r:embed="rId3"/>
          <a:srcRect/>
          <a:stretch>
            <a:fillRect/>
          </a:stretch>
        </p:blipFill>
        <p:spPr bwMode="auto">
          <a:xfrm>
            <a:off x="706057" y="1557338"/>
            <a:ext cx="6852212" cy="4206854"/>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515073" y="166648"/>
            <a:ext cx="8001000" cy="1311275"/>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solidFill>
                  <a:srgbClr val="8A001A"/>
                </a:solidFill>
                <a:latin typeface="Tahoma" pitchFamily="34" charset="0"/>
              </a:rPr>
              <a:t>Compensation Law of Mortality in Laboratory </a:t>
            </a:r>
            <a:r>
              <a:rPr lang="en-US" altLang="en-US" sz="4000" i="1" dirty="0">
                <a:solidFill>
                  <a:srgbClr val="8A001A"/>
                </a:solidFill>
                <a:latin typeface="Tahoma" pitchFamily="34" charset="0"/>
              </a:rPr>
              <a:t>Drosophila</a:t>
            </a:r>
          </a:p>
        </p:txBody>
      </p:sp>
      <p:sp>
        <p:nvSpPr>
          <p:cNvPr id="26627" name="Text Box 2"/>
          <p:cNvSpPr txBox="1">
            <a:spLocks noChangeArrowheads="1"/>
          </p:cNvSpPr>
          <p:nvPr/>
        </p:nvSpPr>
        <p:spPr bwMode="auto">
          <a:xfrm>
            <a:off x="4648200" y="1703408"/>
            <a:ext cx="4191000" cy="4649788"/>
          </a:xfrm>
          <a:prstGeom prst="rect">
            <a:avLst/>
          </a:prstGeom>
          <a:noFill/>
          <a:ln w="9525">
            <a:noFill/>
            <a:round/>
            <a:headEnd/>
            <a:tailEnd/>
          </a:ln>
        </p:spPr>
        <p:txBody>
          <a:bodyPr/>
          <a:lstStyle/>
          <a:p>
            <a:pPr marL="342900" indent="-341313" algn="l">
              <a:lnSpc>
                <a:spcPct val="90000"/>
              </a:lnSpc>
              <a:spcBef>
                <a:spcPts val="5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000" dirty="0">
                <a:solidFill>
                  <a:srgbClr val="333333"/>
                </a:solidFill>
                <a:latin typeface="Tahoma" pitchFamily="34" charset="0"/>
              </a:rPr>
              <a:t>1 – drosophila of the Old Falmouth, New Falmouth, Sepia and Eagle Point strains (1,000 virgin females)  </a:t>
            </a:r>
          </a:p>
          <a:p>
            <a:pPr marL="342900" indent="-341313" algn="l">
              <a:lnSpc>
                <a:spcPct val="90000"/>
              </a:lnSpc>
              <a:spcBef>
                <a:spcPts val="5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000" dirty="0">
                <a:solidFill>
                  <a:srgbClr val="333333"/>
                </a:solidFill>
                <a:latin typeface="Tahoma" pitchFamily="34" charset="0"/>
              </a:rPr>
              <a:t>2 – drosophila of the Canton-S strain (1,200 males)</a:t>
            </a:r>
          </a:p>
          <a:p>
            <a:pPr marL="342900" indent="-341313" algn="l">
              <a:lnSpc>
                <a:spcPct val="90000"/>
              </a:lnSpc>
              <a:spcBef>
                <a:spcPts val="5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000" dirty="0">
                <a:solidFill>
                  <a:srgbClr val="333333"/>
                </a:solidFill>
                <a:latin typeface="Tahoma" pitchFamily="34" charset="0"/>
              </a:rPr>
              <a:t>3 – drosophila of the Canton-S strain (1,200 females)</a:t>
            </a:r>
          </a:p>
          <a:p>
            <a:pPr marL="342900" indent="-341313" algn="l">
              <a:lnSpc>
                <a:spcPct val="90000"/>
              </a:lnSpc>
              <a:spcBef>
                <a:spcPts val="5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000" dirty="0">
                <a:solidFill>
                  <a:srgbClr val="333333"/>
                </a:solidFill>
                <a:latin typeface="Tahoma" pitchFamily="34" charset="0"/>
              </a:rPr>
              <a:t>4 - drosophila of the Canton-S strain (2,400 virgin females)</a:t>
            </a:r>
          </a:p>
          <a:p>
            <a:pPr marL="342900" indent="-341313" algn="l">
              <a:lnSpc>
                <a:spcPct val="90000"/>
              </a:lnSpc>
              <a:spcBef>
                <a:spcPts val="5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000" dirty="0">
                <a:solidFill>
                  <a:srgbClr val="333333"/>
                </a:solidFill>
                <a:latin typeface="Tahoma" pitchFamily="34" charset="0"/>
              </a:rPr>
              <a:t>Mortality force was calculated for 6-day age intervals.</a:t>
            </a:r>
          </a:p>
          <a:p>
            <a:pPr marL="342900" indent="-341313" algn="l">
              <a:lnSpc>
                <a:spcPct val="90000"/>
              </a:lnSpc>
              <a:spcBef>
                <a:spcPts val="5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000" dirty="0">
                <a:solidFill>
                  <a:srgbClr val="333333"/>
                </a:solidFill>
                <a:latin typeface="Tahoma" pitchFamily="34" charset="0"/>
              </a:rPr>
              <a:t>Source: </a:t>
            </a:r>
            <a:r>
              <a:rPr lang="en-US" altLang="en-US" sz="2000" dirty="0" err="1">
                <a:solidFill>
                  <a:srgbClr val="333333"/>
                </a:solidFill>
                <a:latin typeface="Tahoma" pitchFamily="34" charset="0"/>
              </a:rPr>
              <a:t>Gavrilov</a:t>
            </a:r>
            <a:r>
              <a:rPr lang="en-US" altLang="en-US" sz="2000" dirty="0">
                <a:solidFill>
                  <a:srgbClr val="333333"/>
                </a:solidFill>
                <a:latin typeface="Tahoma" pitchFamily="34" charset="0"/>
              </a:rPr>
              <a:t>, </a:t>
            </a:r>
            <a:r>
              <a:rPr lang="en-US" altLang="en-US" sz="2000" dirty="0" err="1">
                <a:solidFill>
                  <a:srgbClr val="333333"/>
                </a:solidFill>
                <a:latin typeface="Tahoma" pitchFamily="34" charset="0"/>
              </a:rPr>
              <a:t>Gavrilova</a:t>
            </a:r>
            <a:r>
              <a:rPr lang="en-US" altLang="en-US" sz="2000" dirty="0">
                <a:solidFill>
                  <a:srgbClr val="333333"/>
                </a:solidFill>
                <a:latin typeface="Tahoma" pitchFamily="34" charset="0"/>
              </a:rPr>
              <a:t>,</a:t>
            </a:r>
          </a:p>
          <a:p>
            <a:pPr marL="342900" indent="-341313" algn="l">
              <a:lnSpc>
                <a:spcPct val="90000"/>
              </a:lnSpc>
              <a:spcBef>
                <a:spcPts val="5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000" dirty="0">
                <a:solidFill>
                  <a:srgbClr val="333333"/>
                </a:solidFill>
                <a:latin typeface="Tahoma" pitchFamily="34" charset="0"/>
              </a:rPr>
              <a:t>“</a:t>
            </a:r>
            <a:r>
              <a:rPr lang="en-US" altLang="en-US" sz="2000" i="1" dirty="0">
                <a:solidFill>
                  <a:srgbClr val="333333"/>
                </a:solidFill>
                <a:latin typeface="Tahoma" pitchFamily="34" charset="0"/>
              </a:rPr>
              <a:t>The Biology of Life Span</a:t>
            </a:r>
            <a:r>
              <a:rPr lang="en-US" altLang="en-US" sz="2000" dirty="0">
                <a:solidFill>
                  <a:srgbClr val="333333"/>
                </a:solidFill>
                <a:latin typeface="Tahoma" pitchFamily="34" charset="0"/>
              </a:rPr>
              <a:t>” 1991</a:t>
            </a:r>
          </a:p>
          <a:p>
            <a:pPr marL="342900" indent="-341313" algn="l">
              <a:lnSpc>
                <a:spcPct val="90000"/>
              </a:lnSpc>
              <a:spcBef>
                <a:spcPts val="500"/>
              </a:spcBef>
              <a:buClr>
                <a:srgbClr val="8A001A"/>
              </a:buClr>
              <a:buSzPct val="70000"/>
              <a:buFont typeface="Wingdings" pitchFamily="2" charset="2"/>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2000" dirty="0">
              <a:solidFill>
                <a:srgbClr val="333333"/>
              </a:solidFill>
              <a:latin typeface="Tahoma" pitchFamily="34" charset="0"/>
            </a:endParaRPr>
          </a:p>
        </p:txBody>
      </p:sp>
      <p:grpSp>
        <p:nvGrpSpPr>
          <p:cNvPr id="2" name="Group 3"/>
          <p:cNvGrpSpPr>
            <a:grpSpLocks/>
          </p:cNvGrpSpPr>
          <p:nvPr/>
        </p:nvGrpSpPr>
        <p:grpSpPr bwMode="auto">
          <a:xfrm>
            <a:off x="457200" y="1776484"/>
            <a:ext cx="4037013" cy="4418013"/>
            <a:chOff x="288" y="1248"/>
            <a:chExt cx="2543" cy="2783"/>
          </a:xfrm>
        </p:grpSpPr>
        <p:pic>
          <p:nvPicPr>
            <p:cNvPr id="26629" name="Picture 4"/>
            <p:cNvPicPr>
              <a:picLocks noChangeAspect="1" noChangeArrowheads="1"/>
            </p:cNvPicPr>
            <p:nvPr/>
          </p:nvPicPr>
          <p:blipFill>
            <a:blip r:embed="rId3"/>
            <a:srcRect/>
            <a:stretch>
              <a:fillRect/>
            </a:stretch>
          </p:blipFill>
          <p:spPr bwMode="auto">
            <a:xfrm>
              <a:off x="288" y="1248"/>
              <a:ext cx="2543" cy="2783"/>
            </a:xfrm>
            <a:prstGeom prst="rect">
              <a:avLst/>
            </a:prstGeom>
            <a:noFill/>
            <a:ln w="9525">
              <a:noFill/>
              <a:round/>
              <a:headEnd/>
              <a:tailEnd/>
            </a:ln>
          </p:spPr>
        </p:pic>
        <p:sp>
          <p:nvSpPr>
            <p:cNvPr id="26630" name="Text Box 5"/>
            <p:cNvSpPr txBox="1">
              <a:spLocks noChangeArrowheads="1"/>
            </p:cNvSpPr>
            <p:nvPr/>
          </p:nvSpPr>
          <p:spPr bwMode="auto">
            <a:xfrm>
              <a:off x="288" y="1248"/>
              <a:ext cx="2543" cy="2783"/>
            </a:xfrm>
            <a:prstGeom prst="rect">
              <a:avLst/>
            </a:prstGeom>
            <a:noFill/>
            <a:ln w="9525">
              <a:noFill/>
              <a:round/>
              <a:headEnd/>
              <a:tailEnd/>
            </a:ln>
          </p:spPr>
          <p:txBody>
            <a:bodyPr wrap="none" anchor="ctr"/>
            <a:lstStyle/>
            <a:p>
              <a:endParaRPr lang="en-US" alt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457200" y="345195"/>
            <a:ext cx="8229600" cy="9144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b="1" dirty="0" smtClean="0">
                <a:solidFill>
                  <a:srgbClr val="8A001A"/>
                </a:solidFill>
                <a:latin typeface="Tahoma" pitchFamily="34" charset="0"/>
              </a:rPr>
              <a:t>Compensation effect of mortality is a challenge to life extension</a:t>
            </a:r>
            <a:endParaRPr lang="en-US" altLang="en-US" sz="3200" b="1" dirty="0">
              <a:solidFill>
                <a:srgbClr val="8A001A"/>
              </a:solidFill>
              <a:latin typeface="Tahoma" pitchFamily="34" charset="0"/>
            </a:endParaRPr>
          </a:p>
        </p:txBody>
      </p:sp>
      <p:sp>
        <p:nvSpPr>
          <p:cNvPr id="27651" name="Text Box 2"/>
          <p:cNvSpPr txBox="1">
            <a:spLocks noChangeArrowheads="1"/>
          </p:cNvSpPr>
          <p:nvPr/>
        </p:nvSpPr>
        <p:spPr bwMode="auto">
          <a:xfrm>
            <a:off x="4635348" y="1319349"/>
            <a:ext cx="4222214" cy="2246811"/>
          </a:xfrm>
          <a:prstGeom prst="rect">
            <a:avLst/>
          </a:prstGeom>
          <a:noFill/>
          <a:ln w="9525">
            <a:noFill/>
            <a:round/>
            <a:headEnd/>
            <a:tailEnd/>
          </a:ln>
        </p:spPr>
        <p:txBody>
          <a:bodyPr/>
          <a:lstStyle/>
          <a:p>
            <a:pPr marL="514350" indent="-514350" algn="l">
              <a:lnSpc>
                <a:spcPct val="120000"/>
              </a:lnSpc>
              <a:spcBef>
                <a:spcPts val="800"/>
              </a:spcBef>
              <a:buClrTx/>
              <a:buSzPct val="7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800" b="1" dirty="0" smtClean="0">
                <a:solidFill>
                  <a:srgbClr val="333333"/>
                </a:solidFill>
                <a:latin typeface="Tahoma" pitchFamily="34" charset="0"/>
              </a:rPr>
              <a:t>     Even familial longevity does not help to decrease mortality after age 100 years.</a:t>
            </a:r>
            <a:endParaRPr lang="en-US" altLang="en-US" dirty="0" smtClean="0">
              <a:solidFill>
                <a:srgbClr val="333333"/>
              </a:solidFill>
              <a:latin typeface="Tahoma" pitchFamily="34" charset="0"/>
            </a:endParaRPr>
          </a:p>
          <a:p>
            <a:pPr marL="514350" indent="-514350">
              <a:lnSpc>
                <a:spcPct val="120000"/>
              </a:lnSpc>
              <a:spcBef>
                <a:spcPts val="800"/>
              </a:spcBef>
              <a:buSzPct val="7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dirty="0" smtClean="0">
                <a:solidFill>
                  <a:srgbClr val="333333"/>
                </a:solidFill>
                <a:latin typeface="Tahoma" pitchFamily="34" charset="0"/>
              </a:rPr>
              <a:t>Source: </a:t>
            </a:r>
            <a:r>
              <a:rPr lang="en-US" altLang="en-US" dirty="0" err="1" smtClean="0">
                <a:solidFill>
                  <a:srgbClr val="333333"/>
                </a:solidFill>
                <a:latin typeface="Tahoma" pitchFamily="34" charset="0"/>
              </a:rPr>
              <a:t>Gavrilova</a:t>
            </a:r>
            <a:r>
              <a:rPr lang="en-US" altLang="en-US" dirty="0" smtClean="0">
                <a:solidFill>
                  <a:srgbClr val="333333"/>
                </a:solidFill>
                <a:latin typeface="Tahoma" pitchFamily="34" charset="0"/>
              </a:rPr>
              <a:t> N.S., </a:t>
            </a:r>
            <a:r>
              <a:rPr lang="en-US" altLang="en-US" dirty="0" err="1" smtClean="0">
                <a:solidFill>
                  <a:srgbClr val="333333"/>
                </a:solidFill>
                <a:latin typeface="Tahoma" pitchFamily="34" charset="0"/>
              </a:rPr>
              <a:t>Gavrilov</a:t>
            </a:r>
            <a:r>
              <a:rPr lang="en-US" altLang="en-US" dirty="0" smtClean="0">
                <a:solidFill>
                  <a:srgbClr val="333333"/>
                </a:solidFill>
                <a:latin typeface="Tahoma" pitchFamily="34" charset="0"/>
              </a:rPr>
              <a:t> L.A. </a:t>
            </a:r>
            <a:r>
              <a:rPr lang="en-US" dirty="0" smtClean="0"/>
              <a:t>Protective Effects of Familial Longevity Decrease With Age and Become Negligible for Centenarians. Journal of Gerontology – Series A, 2022, Vol.77(4): 736-743.</a:t>
            </a:r>
            <a:endParaRPr lang="en-US" altLang="en-US" b="1" dirty="0" smtClean="0">
              <a:solidFill>
                <a:srgbClr val="333333"/>
              </a:solidFill>
              <a:latin typeface="Tahoma" pitchFamily="34" charset="0"/>
            </a:endParaRPr>
          </a:p>
        </p:txBody>
      </p:sp>
      <p:pic>
        <p:nvPicPr>
          <p:cNvPr id="1027" name="Picture 3"/>
          <p:cNvPicPr>
            <a:picLocks noChangeAspect="1" noChangeArrowheads="1"/>
          </p:cNvPicPr>
          <p:nvPr/>
        </p:nvPicPr>
        <p:blipFill>
          <a:blip r:embed="rId3"/>
          <a:srcRect/>
          <a:stretch>
            <a:fillRect/>
          </a:stretch>
        </p:blipFill>
        <p:spPr bwMode="auto">
          <a:xfrm>
            <a:off x="305719" y="1353238"/>
            <a:ext cx="4032174" cy="4902506"/>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623246" y="315036"/>
            <a:ext cx="7852013" cy="609600"/>
          </a:xfrm>
          <a:prstGeom prst="rect">
            <a:avLst/>
          </a:prstGeom>
          <a:noFill/>
          <a:ln w="9525">
            <a:noFill/>
            <a:round/>
            <a:headEnd/>
            <a:tailEnd/>
          </a:ln>
        </p:spPr>
        <p:txBody>
          <a:bodyPr anchor="ctr"/>
          <a:lstStyle/>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solidFill>
                  <a:srgbClr val="8E0000"/>
                </a:solidFill>
                <a:latin typeface="Arial" pitchFamily="34" charset="0"/>
                <a:cs typeface="Arial" pitchFamily="34" charset="0"/>
              </a:rPr>
              <a:t>Our brief </a:t>
            </a:r>
            <a:r>
              <a:rPr lang="en-US" altLang="en-US" sz="4000" b="1" dirty="0" smtClean="0">
                <a:solidFill>
                  <a:srgbClr val="8E0000"/>
                </a:solidFill>
                <a:latin typeface="Arial" pitchFamily="34" charset="0"/>
                <a:cs typeface="Arial" pitchFamily="34" charset="0"/>
              </a:rPr>
              <a:t>self-introduction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000" b="1" dirty="0" smtClean="0">
                <a:solidFill>
                  <a:srgbClr val="8E0000"/>
                </a:solidFill>
                <a:latin typeface="Tahoma" pitchFamily="34" charset="0"/>
              </a:rPr>
              <a:t>This year marks the 50th anniversary of our scientific union</a:t>
            </a:r>
            <a:endParaRPr lang="en-US" altLang="en-US" sz="2000" b="1" dirty="0">
              <a:solidFill>
                <a:srgbClr val="8E0000"/>
              </a:solidFill>
              <a:latin typeface="Tahoma" pitchFamily="34" charset="0"/>
            </a:endParaRPr>
          </a:p>
        </p:txBody>
      </p:sp>
      <p:sp>
        <p:nvSpPr>
          <p:cNvPr id="17411" name="Text Box 2"/>
          <p:cNvSpPr txBox="1">
            <a:spLocks noChangeArrowheads="1"/>
          </p:cNvSpPr>
          <p:nvPr/>
        </p:nvSpPr>
        <p:spPr bwMode="auto">
          <a:xfrm>
            <a:off x="191069" y="1085000"/>
            <a:ext cx="8761862" cy="2741393"/>
          </a:xfrm>
          <a:prstGeom prst="rect">
            <a:avLst/>
          </a:prstGeom>
          <a:noFill/>
          <a:ln w="9525">
            <a:noFill/>
            <a:round/>
            <a:headEnd/>
            <a:tailEnd/>
          </a:ln>
          <a:effectLst/>
        </p:spPr>
        <p:txBody>
          <a:bodyPr wrap="square" lIns="90000" tIns="46800" rIns="90000" bIns="46800">
            <a:spAutoFit/>
          </a:bodyPr>
          <a:lstStyle/>
          <a:p>
            <a:pPr algn="l">
              <a:spcBef>
                <a:spcPts val="1200"/>
              </a:spcBef>
              <a:buClr>
                <a:srgbClr val="8A001A"/>
              </a:buClr>
              <a:buSzPct val="7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2200" dirty="0">
                <a:solidFill>
                  <a:srgbClr val="333333"/>
                </a:solidFill>
                <a:latin typeface="Tahoma" pitchFamily="34" charset="0"/>
              </a:rPr>
              <a:t> </a:t>
            </a:r>
            <a:r>
              <a:rPr lang="en-US" sz="2000" b="1" dirty="0">
                <a:solidFill>
                  <a:schemeClr val="tx1"/>
                </a:solidFill>
                <a:latin typeface="Arial" pitchFamily="34" charset="0"/>
                <a:cs typeface="Arial" pitchFamily="34" charset="0"/>
              </a:rPr>
              <a:t>We met as students at </a:t>
            </a:r>
            <a:r>
              <a:rPr lang="en-US" sz="2000" b="1" dirty="0" smtClean="0">
                <a:solidFill>
                  <a:schemeClr val="tx1"/>
                </a:solidFill>
                <a:latin typeface="Arial" pitchFamily="34" charset="0"/>
                <a:cs typeface="Arial" pitchFamily="34" charset="0"/>
              </a:rPr>
              <a:t>the Moscow </a:t>
            </a:r>
            <a:r>
              <a:rPr lang="en-US" sz="2000" b="1" dirty="0">
                <a:solidFill>
                  <a:schemeClr val="tx1"/>
                </a:solidFill>
                <a:latin typeface="Arial" pitchFamily="34" charset="0"/>
                <a:cs typeface="Arial" pitchFamily="34" charset="0"/>
              </a:rPr>
              <a:t>State University (Chemistry department), Russia, and found a common interest in understanding the mechanisms of human aging, with a hope to find ways for extending healthy life.</a:t>
            </a:r>
          </a:p>
          <a:p>
            <a:pPr>
              <a:spcBef>
                <a:spcPts val="1200"/>
              </a:spcBef>
              <a:buClr>
                <a:srgbClr val="8A001A"/>
              </a:buClr>
              <a:buSzPct val="7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2000" b="1" dirty="0">
                <a:solidFill>
                  <a:srgbClr val="333333"/>
                </a:solidFill>
                <a:latin typeface="Arial" pitchFamily="34" charset="0"/>
                <a:cs typeface="Arial" pitchFamily="34" charset="0"/>
              </a:rPr>
              <a:t> </a:t>
            </a:r>
            <a:r>
              <a:rPr lang="en-US" sz="2000" b="1" dirty="0" smtClean="0">
                <a:latin typeface="Arial" pitchFamily="34" charset="0"/>
                <a:cs typeface="Arial" pitchFamily="34" charset="0"/>
              </a:rPr>
              <a:t>We were inspired by the scientific approach of Nobel laureate </a:t>
            </a:r>
            <a:r>
              <a:rPr lang="en-US" sz="2000" b="1" dirty="0" err="1" smtClean="0">
                <a:latin typeface="Arial" pitchFamily="34" charset="0"/>
                <a:cs typeface="Arial" pitchFamily="34" charset="0"/>
              </a:rPr>
              <a:t>Nikolay</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Semyonov</a:t>
            </a:r>
            <a:r>
              <a:rPr lang="en-US" sz="2000" b="1" dirty="0" smtClean="0">
                <a:latin typeface="Arial" pitchFamily="34" charset="0"/>
                <a:cs typeface="Arial" pitchFamily="34" charset="0"/>
              </a:rPr>
              <a:t>, who demonstrated that the mechanisms of chemical reactions can be studied through the clever quantitative analysis of reaction kinetics over time.</a:t>
            </a:r>
            <a:endParaRPr lang="en-US" altLang="en-US" sz="2000" b="1" dirty="0">
              <a:solidFill>
                <a:srgbClr val="333333"/>
              </a:solidFill>
              <a:latin typeface="Arial" pitchFamily="34" charset="0"/>
              <a:cs typeface="Arial" pitchFamily="34" charset="0"/>
            </a:endParaRPr>
          </a:p>
        </p:txBody>
      </p:sp>
      <p:pic>
        <p:nvPicPr>
          <p:cNvPr id="4" name="Picture 3" descr="Wedding.jpg"/>
          <p:cNvPicPr>
            <a:picLocks noChangeAspect="1"/>
          </p:cNvPicPr>
          <p:nvPr/>
        </p:nvPicPr>
        <p:blipFill>
          <a:blip r:embed="rId3"/>
          <a:stretch>
            <a:fillRect/>
          </a:stretch>
        </p:blipFill>
        <p:spPr>
          <a:xfrm>
            <a:off x="0" y="3698541"/>
            <a:ext cx="3643952" cy="2251883"/>
          </a:xfrm>
          <a:prstGeom prst="rect">
            <a:avLst/>
          </a:prstGeom>
        </p:spPr>
      </p:pic>
      <p:sp>
        <p:nvSpPr>
          <p:cNvPr id="5" name="TextBox 4"/>
          <p:cNvSpPr txBox="1"/>
          <p:nvPr/>
        </p:nvSpPr>
        <p:spPr>
          <a:xfrm>
            <a:off x="3930555" y="3930555"/>
            <a:ext cx="4858603" cy="1938992"/>
          </a:xfrm>
          <a:prstGeom prst="rect">
            <a:avLst/>
          </a:prstGeom>
          <a:noFill/>
        </p:spPr>
        <p:txBody>
          <a:bodyPr wrap="square" rtlCol="0">
            <a:spAutoFit/>
          </a:bodyPr>
          <a:lstStyle/>
          <a:p>
            <a:r>
              <a:rPr lang="en-US" altLang="en-US" sz="2000" b="1" dirty="0" smtClean="0">
                <a:solidFill>
                  <a:srgbClr val="333333"/>
                </a:solidFill>
                <a:latin typeface="Arial" pitchFamily="34" charset="0"/>
                <a:cs typeface="Arial" pitchFamily="34" charset="0"/>
              </a:rPr>
              <a:t>We decided to apply this approach to studies of aging and mortality by quantitative analysis of mortality kinetics (mortality laws). And the </a:t>
            </a:r>
            <a:r>
              <a:rPr lang="en-US" altLang="en-US" sz="2000" b="1" dirty="0" err="1" smtClean="0">
                <a:solidFill>
                  <a:srgbClr val="333333"/>
                </a:solidFill>
                <a:latin typeface="Arial" pitchFamily="34" charset="0"/>
                <a:cs typeface="Arial" pitchFamily="34" charset="0"/>
              </a:rPr>
              <a:t>Gompertz</a:t>
            </a:r>
            <a:r>
              <a:rPr lang="en-US" altLang="en-US" sz="2000" b="1" dirty="0" smtClean="0">
                <a:solidFill>
                  <a:srgbClr val="333333"/>
                </a:solidFill>
                <a:latin typeface="Arial" pitchFamily="34" charset="0"/>
                <a:cs typeface="Arial" pitchFamily="34" charset="0"/>
              </a:rPr>
              <a:t> law was the most important mortality law.</a:t>
            </a:r>
            <a:endParaRPr lang="en-US" sz="2000" dirty="0">
              <a:latin typeface="Arial" pitchFamily="34" charset="0"/>
              <a:cs typeface="Arial" pitchFamily="34" charset="0"/>
            </a:endParaRPr>
          </a:p>
        </p:txBody>
      </p:sp>
      <p:sp>
        <p:nvSpPr>
          <p:cNvPr id="6" name="TextBox 5"/>
          <p:cNvSpPr txBox="1"/>
          <p:nvPr/>
        </p:nvSpPr>
        <p:spPr>
          <a:xfrm>
            <a:off x="0" y="5882185"/>
            <a:ext cx="4162567" cy="338554"/>
          </a:xfrm>
          <a:prstGeom prst="rect">
            <a:avLst/>
          </a:prstGeom>
          <a:noFill/>
        </p:spPr>
        <p:txBody>
          <a:bodyPr wrap="square" rtlCol="0">
            <a:spAutoFit/>
          </a:bodyPr>
          <a:lstStyle/>
          <a:p>
            <a:r>
              <a:rPr lang="en-US" sz="1600" b="1" dirty="0" smtClean="0"/>
              <a:t>Moscow, March 14 ,1975</a:t>
            </a:r>
            <a:endParaRPr lang="en-US" sz="1600"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0" y="2735483"/>
            <a:ext cx="5092861" cy="11430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000" b="1" dirty="0" smtClean="0">
                <a:solidFill>
                  <a:srgbClr val="8A001A"/>
                </a:solidFill>
                <a:latin typeface="Tahoma" pitchFamily="34" charset="0"/>
              </a:rPr>
              <a:t>Some researchers challenged this finding, suggesting that the effect was merely an artifact of spurious correlation between biased estimates of </a:t>
            </a:r>
            <a:r>
              <a:rPr lang="en-US" altLang="en-US" sz="2000" b="1" dirty="0" err="1" smtClean="0">
                <a:solidFill>
                  <a:srgbClr val="8A001A"/>
                </a:solidFill>
                <a:latin typeface="Tahoma" pitchFamily="34" charset="0"/>
              </a:rPr>
              <a:t>Gompertz</a:t>
            </a:r>
            <a:r>
              <a:rPr lang="en-US" altLang="en-US" sz="2000" b="1" dirty="0" smtClean="0">
                <a:solidFill>
                  <a:srgbClr val="8A001A"/>
                </a:solidFill>
                <a:latin typeface="Tahoma" pitchFamily="34" charset="0"/>
              </a:rPr>
              <a:t> parameters (</a:t>
            </a:r>
            <a:r>
              <a:rPr lang="en-US" altLang="en-US" sz="2000" b="1" dirty="0" err="1" smtClean="0">
                <a:solidFill>
                  <a:srgbClr val="8A001A"/>
                </a:solidFill>
                <a:latin typeface="Tahoma" pitchFamily="34" charset="0"/>
              </a:rPr>
              <a:t>Tarkhov</a:t>
            </a:r>
            <a:r>
              <a:rPr lang="en-US" altLang="en-US" sz="2000" b="1" dirty="0" smtClean="0">
                <a:solidFill>
                  <a:srgbClr val="8A001A"/>
                </a:solidFill>
                <a:latin typeface="Tahoma" pitchFamily="34" charset="0"/>
              </a:rPr>
              <a:t>, 2017).</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400" dirty="0">
                <a:solidFill>
                  <a:srgbClr val="8A001A"/>
                </a:solidFill>
                <a:latin typeface="Tahoma" pitchFamily="34" charset="0"/>
              </a:rPr>
              <a:t/>
            </a:r>
            <a:br>
              <a:rPr lang="en-US" altLang="en-US" sz="2400" dirty="0">
                <a:solidFill>
                  <a:srgbClr val="8A001A"/>
                </a:solidFill>
                <a:latin typeface="Tahoma" pitchFamily="34" charset="0"/>
              </a:rPr>
            </a:br>
            <a:r>
              <a:rPr lang="en-US" altLang="en-US" sz="2000" b="1" dirty="0" smtClean="0">
                <a:solidFill>
                  <a:srgbClr val="8A001A"/>
                </a:solidFill>
                <a:latin typeface="Tahoma" pitchFamily="34" charset="0"/>
              </a:rPr>
              <a:t>However, our recent studies confirmed the existence of the compensation effect, with the convergence point aligning with minimal mortality variation.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2000" b="1" dirty="0" smtClean="0">
              <a:solidFill>
                <a:srgbClr val="8A001A"/>
              </a:solidFill>
              <a:latin typeface="Tahoma" pitchFamily="34"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000" b="1" dirty="0" smtClean="0">
                <a:solidFill>
                  <a:srgbClr val="8A001A"/>
                </a:solidFill>
                <a:latin typeface="Tahoma" pitchFamily="34" charset="0"/>
              </a:rPr>
              <a:t>The age of convergence point called the species-specific lifespan did not change over the last 50 years and is equal to 95-98 years (</a:t>
            </a:r>
            <a:r>
              <a:rPr lang="en-US" altLang="en-US" sz="2000" b="1" dirty="0" err="1" smtClean="0">
                <a:solidFill>
                  <a:srgbClr val="8A001A"/>
                </a:solidFill>
                <a:latin typeface="Tahoma" pitchFamily="34" charset="0"/>
              </a:rPr>
              <a:t>Gavrilov</a:t>
            </a:r>
            <a:r>
              <a:rPr lang="en-US" altLang="en-US" sz="2000" b="1" dirty="0" smtClean="0">
                <a:solidFill>
                  <a:srgbClr val="8A001A"/>
                </a:solidFill>
                <a:latin typeface="Tahoma" pitchFamily="34" charset="0"/>
              </a:rPr>
              <a:t> et al., 1978, </a:t>
            </a:r>
            <a:r>
              <a:rPr lang="en-US" altLang="en-US" sz="2000" b="1" dirty="0" err="1" smtClean="0">
                <a:solidFill>
                  <a:srgbClr val="8A001A"/>
                </a:solidFill>
                <a:latin typeface="Tahoma" pitchFamily="34" charset="0"/>
              </a:rPr>
              <a:t>Gavrilov</a:t>
            </a:r>
            <a:r>
              <a:rPr lang="en-US" altLang="en-US" sz="2000" b="1" dirty="0" smtClean="0">
                <a:solidFill>
                  <a:srgbClr val="8A001A"/>
                </a:solidFill>
                <a:latin typeface="Tahoma" pitchFamily="34" charset="0"/>
              </a:rPr>
              <a:t>, </a:t>
            </a:r>
            <a:r>
              <a:rPr lang="en-US" altLang="en-US" sz="2000" b="1" dirty="0" err="1" smtClean="0">
                <a:solidFill>
                  <a:srgbClr val="8A001A"/>
                </a:solidFill>
                <a:latin typeface="Tahoma" pitchFamily="34" charset="0"/>
              </a:rPr>
              <a:t>Gavrilova</a:t>
            </a:r>
            <a:r>
              <a:rPr lang="en-US" altLang="en-US" sz="2000" b="1" dirty="0" smtClean="0">
                <a:solidFill>
                  <a:srgbClr val="8A001A"/>
                </a:solidFill>
                <a:latin typeface="Tahoma" pitchFamily="34" charset="0"/>
              </a:rPr>
              <a:t>, 2022, </a:t>
            </a:r>
            <a:r>
              <a:rPr lang="en-US" altLang="en-US" sz="2000" b="1" dirty="0" err="1" smtClean="0">
                <a:solidFill>
                  <a:srgbClr val="8A001A"/>
                </a:solidFill>
                <a:latin typeface="Tahoma" pitchFamily="34" charset="0"/>
              </a:rPr>
              <a:t>Milevsky</a:t>
            </a:r>
            <a:r>
              <a:rPr lang="en-US" altLang="en-US" sz="2000" b="1" dirty="0" smtClean="0">
                <a:solidFill>
                  <a:srgbClr val="8A001A"/>
                </a:solidFill>
                <a:latin typeface="Tahoma" pitchFamily="34" charset="0"/>
              </a:rPr>
              <a:t>, 2020)</a:t>
            </a:r>
            <a:endParaRPr lang="en-US" altLang="en-US" sz="2000" b="1" dirty="0">
              <a:solidFill>
                <a:srgbClr val="8A001A"/>
              </a:solidFill>
              <a:latin typeface="Tahoma" pitchFamily="34" charset="0"/>
            </a:endParaRPr>
          </a:p>
        </p:txBody>
      </p:sp>
      <p:pic>
        <p:nvPicPr>
          <p:cNvPr id="7" name="Picture 6" descr="CV.JPG"/>
          <p:cNvPicPr>
            <a:picLocks noChangeAspect="1"/>
          </p:cNvPicPr>
          <p:nvPr/>
        </p:nvPicPr>
        <p:blipFill>
          <a:blip r:embed="rId3"/>
          <a:stretch>
            <a:fillRect/>
          </a:stretch>
        </p:blipFill>
        <p:spPr>
          <a:xfrm>
            <a:off x="5081286" y="219920"/>
            <a:ext cx="4062714" cy="4548850"/>
          </a:xfrm>
          <a:prstGeom prst="rect">
            <a:avLst/>
          </a:prstGeom>
        </p:spPr>
      </p:pic>
      <p:sp>
        <p:nvSpPr>
          <p:cNvPr id="8" name="TextBox 7"/>
          <p:cNvSpPr txBox="1"/>
          <p:nvPr/>
        </p:nvSpPr>
        <p:spPr>
          <a:xfrm>
            <a:off x="4988689" y="4791919"/>
            <a:ext cx="3993266" cy="1200329"/>
          </a:xfrm>
          <a:prstGeom prst="rect">
            <a:avLst/>
          </a:prstGeom>
          <a:noFill/>
        </p:spPr>
        <p:txBody>
          <a:bodyPr wrap="square" rtlCol="0">
            <a:spAutoFit/>
          </a:bodyPr>
          <a:lstStyle/>
          <a:p>
            <a:r>
              <a:rPr lang="en-US" dirty="0" smtClean="0"/>
              <a:t>Mortality data for 44 human populations.</a:t>
            </a:r>
          </a:p>
          <a:p>
            <a:r>
              <a:rPr lang="en-US" dirty="0" smtClean="0"/>
              <a:t>Data Source: Human Mortality Database</a:t>
            </a:r>
          </a:p>
          <a:p>
            <a:r>
              <a:rPr lang="en-US" dirty="0" smtClean="0"/>
              <a:t>Source: </a:t>
            </a:r>
            <a:r>
              <a:rPr lang="en-US" dirty="0" err="1" smtClean="0"/>
              <a:t>Gavrilova</a:t>
            </a:r>
            <a:r>
              <a:rPr lang="en-US" dirty="0" smtClean="0"/>
              <a:t>, </a:t>
            </a:r>
            <a:r>
              <a:rPr lang="en-US" dirty="0" err="1" smtClean="0"/>
              <a:t>Gavrilov</a:t>
            </a:r>
            <a:r>
              <a:rPr lang="en-US" dirty="0" smtClean="0"/>
              <a:t>, </a:t>
            </a:r>
            <a:r>
              <a:rPr lang="en-US" dirty="0" err="1" smtClean="0"/>
              <a:t>Biogerontology</a:t>
            </a:r>
            <a:r>
              <a:rPr lang="en-US" dirty="0" smtClean="0"/>
              <a:t>, 2024</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457200" y="663575"/>
            <a:ext cx="8686800" cy="1493838"/>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b="1" dirty="0" smtClean="0">
                <a:solidFill>
                  <a:srgbClr val="8A001A"/>
                </a:solidFill>
                <a:latin typeface="Tahoma" pitchFamily="34" charset="0"/>
              </a:rPr>
              <a:t>The Third Mortality Law: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b="1" dirty="0" smtClean="0">
                <a:solidFill>
                  <a:srgbClr val="8A001A"/>
                </a:solidFill>
                <a:latin typeface="Tahoma" pitchFamily="34" charset="0"/>
              </a:rPr>
              <a:t>The </a:t>
            </a:r>
            <a:r>
              <a:rPr lang="en-US" altLang="en-US" sz="3600" b="1" dirty="0">
                <a:solidFill>
                  <a:srgbClr val="8A001A"/>
                </a:solidFill>
                <a:latin typeface="Tahoma" pitchFamily="34" charset="0"/>
              </a:rPr>
              <a:t>Late-Life Mortality Deceleration</a:t>
            </a:r>
            <a:r>
              <a:rPr lang="en-US" altLang="en-US" sz="3600" dirty="0">
                <a:solidFill>
                  <a:srgbClr val="8A001A"/>
                </a:solidFill>
                <a:latin typeface="Tahoma" pitchFamily="34" charset="0"/>
              </a:rPr>
              <a:t> </a:t>
            </a:r>
            <a:r>
              <a:rPr lang="en-US" altLang="en-US" sz="2800" dirty="0">
                <a:solidFill>
                  <a:srgbClr val="8A001A"/>
                </a:solidFill>
                <a:latin typeface="Tahoma" pitchFamily="34" charset="0"/>
              </a:rPr>
              <a:t>(Mortality Leveling-off, Mortality Plateaus)</a:t>
            </a:r>
            <a:br>
              <a:rPr lang="en-US" altLang="en-US" sz="2800" dirty="0">
                <a:solidFill>
                  <a:srgbClr val="8A001A"/>
                </a:solidFill>
                <a:latin typeface="Tahoma" pitchFamily="34" charset="0"/>
              </a:rPr>
            </a:br>
            <a:endParaRPr lang="en-US" altLang="en-US" sz="2800" dirty="0">
              <a:solidFill>
                <a:srgbClr val="8A001A"/>
              </a:solidFill>
              <a:latin typeface="Tahoma" pitchFamily="34" charset="0"/>
            </a:endParaRPr>
          </a:p>
        </p:txBody>
      </p:sp>
      <p:sp>
        <p:nvSpPr>
          <p:cNvPr id="28675" name="Text Box 2"/>
          <p:cNvSpPr txBox="1">
            <a:spLocks noChangeArrowheads="1"/>
          </p:cNvSpPr>
          <p:nvPr/>
        </p:nvSpPr>
        <p:spPr bwMode="auto">
          <a:xfrm>
            <a:off x="685800" y="2043073"/>
            <a:ext cx="7772400" cy="3506787"/>
          </a:xfrm>
          <a:prstGeom prst="rect">
            <a:avLst/>
          </a:prstGeom>
          <a:noFill/>
          <a:ln w="9525">
            <a:noFill/>
            <a:round/>
            <a:headEnd/>
            <a:tailEnd/>
          </a:ln>
        </p:spPr>
        <p:txBody>
          <a:bodyPr/>
          <a:lstStyle/>
          <a:p>
            <a:pPr marL="342900" indent="-341313">
              <a:lnSpc>
                <a:spcPct val="120000"/>
              </a:lnSpc>
              <a:spcBef>
                <a:spcPts val="1600"/>
              </a:spcBef>
              <a:buSzPct val="7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200" dirty="0">
                <a:solidFill>
                  <a:srgbClr val="333333"/>
                </a:solidFill>
                <a:latin typeface="Tahoma" pitchFamily="34" charset="0"/>
              </a:rPr>
              <a:t>  </a:t>
            </a:r>
            <a:r>
              <a:rPr lang="en-US" altLang="en-US" sz="3200" b="1" dirty="0" smtClean="0">
                <a:solidFill>
                  <a:srgbClr val="333333"/>
                </a:solidFill>
                <a:latin typeface="Tahoma" pitchFamily="34" charset="0"/>
              </a:rPr>
              <a:t>In our 1991 book "The Biology of Life Span", we described the phenomenon of late-life mortality deceleration, where mortality rates deviate downwards from the </a:t>
            </a:r>
            <a:r>
              <a:rPr lang="en-US" altLang="en-US" sz="3200" b="1" dirty="0" err="1" smtClean="0">
                <a:solidFill>
                  <a:srgbClr val="333333"/>
                </a:solidFill>
                <a:latin typeface="Tahoma" pitchFamily="34" charset="0"/>
              </a:rPr>
              <a:t>Gompertz</a:t>
            </a:r>
            <a:r>
              <a:rPr lang="en-US" altLang="en-US" sz="3200" b="1" dirty="0" smtClean="0">
                <a:solidFill>
                  <a:srgbClr val="333333"/>
                </a:solidFill>
                <a:latin typeface="Tahoma" pitchFamily="34" charset="0"/>
              </a:rPr>
              <a:t> law at very advanced ages. </a:t>
            </a:r>
            <a:endParaRPr lang="en-US" altLang="en-US" sz="3200" dirty="0">
              <a:solidFill>
                <a:srgbClr val="333333"/>
              </a:solidFill>
              <a:latin typeface="Tahoma" pitchFamily="34" charset="0"/>
            </a:endParaRPr>
          </a:p>
          <a:p>
            <a:pPr marL="342900" indent="-341313" algn="l">
              <a:lnSpc>
                <a:spcPct val="80000"/>
              </a:lnSpc>
              <a:spcBef>
                <a:spcPts val="800"/>
              </a:spcBef>
              <a:buClr>
                <a:srgbClr val="8A001A"/>
              </a:buClr>
              <a:buSzPct val="70000"/>
              <a:buFont typeface="Wingdings" pitchFamily="2" charset="2"/>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3200" dirty="0">
              <a:solidFill>
                <a:srgbClr val="333333"/>
              </a:solidFill>
              <a:latin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609600" y="228600"/>
            <a:ext cx="8153400" cy="6096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b="1">
                <a:solidFill>
                  <a:srgbClr val="8A001A"/>
                </a:solidFill>
                <a:latin typeface="Tahoma" pitchFamily="34" charset="0"/>
              </a:rPr>
              <a:t>Testing the “Limit-to-Lifespan” Hypothesis</a:t>
            </a:r>
          </a:p>
        </p:txBody>
      </p:sp>
      <p:sp>
        <p:nvSpPr>
          <p:cNvPr id="30723" name="Text Box 2"/>
          <p:cNvSpPr txBox="1">
            <a:spLocks noChangeArrowheads="1"/>
          </p:cNvSpPr>
          <p:nvPr/>
        </p:nvSpPr>
        <p:spPr bwMode="auto">
          <a:xfrm>
            <a:off x="322997" y="5827594"/>
            <a:ext cx="8534400" cy="638034"/>
          </a:xfrm>
          <a:prstGeom prst="rect">
            <a:avLst/>
          </a:prstGeom>
          <a:noFill/>
          <a:ln w="9525">
            <a:noFill/>
            <a:round/>
            <a:headEnd/>
            <a:tailEnd/>
          </a:ln>
        </p:spPr>
        <p:txBody>
          <a:bodyPr/>
          <a:lstStyle/>
          <a:p>
            <a:pPr>
              <a:lnSpc>
                <a:spcPct val="70000"/>
              </a:lnSpc>
              <a:spcBef>
                <a:spcPts val="600"/>
              </a:spcBef>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solidFill>
                  <a:srgbClr val="333333"/>
                </a:solidFill>
                <a:latin typeface="Tahoma" pitchFamily="34" charset="0"/>
              </a:rPr>
              <a:t>Source</a:t>
            </a:r>
            <a:r>
              <a:rPr lang="en-US" altLang="en-US" dirty="0">
                <a:solidFill>
                  <a:srgbClr val="333333"/>
                </a:solidFill>
                <a:latin typeface="Tahoma" pitchFamily="34" charset="0"/>
              </a:rPr>
              <a:t>:</a:t>
            </a:r>
            <a:r>
              <a:rPr lang="en-US" altLang="en-US" b="1" dirty="0">
                <a:solidFill>
                  <a:srgbClr val="333333"/>
                </a:solidFill>
                <a:latin typeface="Tahoma" pitchFamily="34" charset="0"/>
              </a:rPr>
              <a:t>  </a:t>
            </a:r>
            <a:r>
              <a:rPr lang="en-US" altLang="en-US" sz="1600" b="1" dirty="0" err="1">
                <a:solidFill>
                  <a:srgbClr val="333333"/>
                </a:solidFill>
                <a:latin typeface="Tahoma" pitchFamily="34" charset="0"/>
              </a:rPr>
              <a:t>Gavrilov</a:t>
            </a:r>
            <a:r>
              <a:rPr lang="en-US" altLang="en-US" sz="1600" b="1" dirty="0">
                <a:solidFill>
                  <a:srgbClr val="333333"/>
                </a:solidFill>
                <a:latin typeface="Tahoma" pitchFamily="34" charset="0"/>
              </a:rPr>
              <a:t> L.A., </a:t>
            </a:r>
            <a:r>
              <a:rPr lang="en-US" altLang="en-US" sz="1600" b="1" dirty="0" err="1">
                <a:solidFill>
                  <a:srgbClr val="333333"/>
                </a:solidFill>
                <a:latin typeface="Tahoma" pitchFamily="34" charset="0"/>
              </a:rPr>
              <a:t>Gavrilova</a:t>
            </a:r>
            <a:r>
              <a:rPr lang="en-US" altLang="en-US" sz="1600" b="1" dirty="0">
                <a:solidFill>
                  <a:srgbClr val="333333"/>
                </a:solidFill>
                <a:latin typeface="Tahoma" pitchFamily="34" charset="0"/>
              </a:rPr>
              <a:t> N.S. 1991. </a:t>
            </a:r>
            <a:r>
              <a:rPr lang="en-US" altLang="en-US" sz="1600" b="1" i="1" dirty="0">
                <a:solidFill>
                  <a:srgbClr val="333333"/>
                </a:solidFill>
                <a:latin typeface="Tahoma" pitchFamily="34" charset="0"/>
              </a:rPr>
              <a:t>The Biology of Life Span</a:t>
            </a:r>
            <a:r>
              <a:rPr lang="en-US" altLang="en-US" sz="2400" b="1" dirty="0">
                <a:solidFill>
                  <a:srgbClr val="333333"/>
                </a:solidFill>
                <a:latin typeface="Tahoma" pitchFamily="34" charset="0"/>
              </a:rPr>
              <a:t> </a:t>
            </a:r>
          </a:p>
        </p:txBody>
      </p:sp>
      <p:pic>
        <p:nvPicPr>
          <p:cNvPr id="30724" name="Picture 3"/>
          <p:cNvPicPr>
            <a:picLocks noChangeAspect="1" noChangeArrowheads="1"/>
          </p:cNvPicPr>
          <p:nvPr/>
        </p:nvPicPr>
        <p:blipFill>
          <a:blip r:embed="rId3"/>
          <a:srcRect/>
          <a:stretch>
            <a:fillRect/>
          </a:stretch>
        </p:blipFill>
        <p:spPr bwMode="auto">
          <a:xfrm>
            <a:off x="990600" y="838200"/>
            <a:ext cx="7315200" cy="48895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1"/>
          <p:cNvSpPr txBox="1">
            <a:spLocks noChangeArrowheads="1"/>
          </p:cNvSpPr>
          <p:nvPr/>
        </p:nvSpPr>
        <p:spPr bwMode="auto">
          <a:xfrm>
            <a:off x="685800" y="209266"/>
            <a:ext cx="8229600" cy="11430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b="1" dirty="0">
                <a:solidFill>
                  <a:srgbClr val="8A001A"/>
                </a:solidFill>
                <a:latin typeface="Tahoma" pitchFamily="34" charset="0"/>
              </a:rPr>
              <a:t>Mortality Leveling-Off in House Fly</a:t>
            </a:r>
            <a:r>
              <a:rPr lang="en-US" altLang="en-US" sz="2800" dirty="0">
                <a:solidFill>
                  <a:srgbClr val="8A001A"/>
                </a:solidFill>
                <a:latin typeface="Tahoma" pitchFamily="34" charset="0"/>
              </a:rPr>
              <a:t> </a:t>
            </a:r>
            <a:br>
              <a:rPr lang="en-US" altLang="en-US" sz="2800" dirty="0">
                <a:solidFill>
                  <a:srgbClr val="8A001A"/>
                </a:solidFill>
                <a:latin typeface="Tahoma" pitchFamily="34" charset="0"/>
              </a:rPr>
            </a:br>
            <a:r>
              <a:rPr lang="en-US" altLang="en-US" sz="2800" b="1" i="1" dirty="0" err="1">
                <a:solidFill>
                  <a:srgbClr val="8A001A"/>
                </a:solidFill>
                <a:latin typeface="Tahoma" pitchFamily="34" charset="0"/>
              </a:rPr>
              <a:t>Musca</a:t>
            </a:r>
            <a:r>
              <a:rPr lang="en-US" altLang="en-US" sz="2800" b="1" i="1" dirty="0">
                <a:solidFill>
                  <a:srgbClr val="8A001A"/>
                </a:solidFill>
                <a:latin typeface="Tahoma" pitchFamily="34" charset="0"/>
              </a:rPr>
              <a:t> </a:t>
            </a:r>
            <a:r>
              <a:rPr lang="en-US" altLang="en-US" sz="2800" b="1" i="1" dirty="0" err="1">
                <a:solidFill>
                  <a:srgbClr val="8A001A"/>
                </a:solidFill>
                <a:latin typeface="Tahoma" pitchFamily="34" charset="0"/>
              </a:rPr>
              <a:t>domestica</a:t>
            </a:r>
            <a:endParaRPr lang="en-US" altLang="en-US" sz="2800" b="1" i="1" dirty="0">
              <a:solidFill>
                <a:srgbClr val="8A001A"/>
              </a:solidFill>
              <a:latin typeface="Tahoma" pitchFamily="34" charset="0"/>
            </a:endParaRPr>
          </a:p>
        </p:txBody>
      </p:sp>
      <p:sp>
        <p:nvSpPr>
          <p:cNvPr id="1029" name="Text Box 2"/>
          <p:cNvSpPr txBox="1">
            <a:spLocks noChangeArrowheads="1"/>
          </p:cNvSpPr>
          <p:nvPr/>
        </p:nvSpPr>
        <p:spPr bwMode="auto">
          <a:xfrm>
            <a:off x="5715000" y="2743200"/>
            <a:ext cx="3200400" cy="2743200"/>
          </a:xfrm>
          <a:prstGeom prst="rect">
            <a:avLst/>
          </a:prstGeom>
          <a:noFill/>
          <a:ln w="9525">
            <a:noFill/>
            <a:round/>
            <a:headEnd/>
            <a:tailEnd/>
          </a:ln>
        </p:spPr>
        <p:txBody>
          <a:bodyPr/>
          <a:lstStyle/>
          <a:p>
            <a:pPr marL="342900" indent="-341313" algn="l">
              <a:lnSpc>
                <a:spcPct val="90000"/>
              </a:lnSpc>
              <a:spcBef>
                <a:spcPts val="7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400">
                <a:solidFill>
                  <a:srgbClr val="333333"/>
                </a:solidFill>
                <a:latin typeface="Tahoma" pitchFamily="34" charset="0"/>
              </a:rPr>
              <a:t>    </a:t>
            </a:r>
            <a:r>
              <a:rPr lang="en-US" altLang="en-US" sz="2800">
                <a:solidFill>
                  <a:srgbClr val="333333"/>
                </a:solidFill>
                <a:latin typeface="Tahoma" pitchFamily="34" charset="0"/>
              </a:rPr>
              <a:t>Based on life table of 4,650 male house flies published by Rockstein &amp; Lieberman, 1959</a:t>
            </a:r>
          </a:p>
        </p:txBody>
      </p:sp>
      <p:sp>
        <p:nvSpPr>
          <p:cNvPr id="1030" name="Rectangle 3"/>
          <p:cNvSpPr>
            <a:spLocks noChangeArrowheads="1"/>
          </p:cNvSpPr>
          <p:nvPr/>
        </p:nvSpPr>
        <p:spPr bwMode="auto">
          <a:xfrm>
            <a:off x="0" y="323850"/>
            <a:ext cx="9144000" cy="1588"/>
          </a:xfrm>
          <a:prstGeom prst="rect">
            <a:avLst/>
          </a:prstGeom>
          <a:noFill/>
          <a:ln w="9525">
            <a:noFill/>
            <a:round/>
            <a:headEnd/>
            <a:tailEnd/>
          </a:ln>
        </p:spPr>
        <p:txBody>
          <a:bodyPr wrap="none" anchor="ctr"/>
          <a:lstStyle/>
          <a:p>
            <a:endParaRPr lang="en-US" altLang="en-US"/>
          </a:p>
        </p:txBody>
      </p:sp>
      <p:graphicFrame>
        <p:nvGraphicFramePr>
          <p:cNvPr id="1026" name="Object 4"/>
          <p:cNvGraphicFramePr>
            <a:graphicFrameLocks noChangeAspect="1"/>
          </p:cNvGraphicFramePr>
          <p:nvPr/>
        </p:nvGraphicFramePr>
        <p:xfrm>
          <a:off x="533400" y="1323833"/>
          <a:ext cx="5105400" cy="4888458"/>
        </p:xfrm>
        <a:graphic>
          <a:graphicData uri="http://schemas.openxmlformats.org/presentationml/2006/ole">
            <p:oleObj spid="_x0000_s81922" r:id="rId4" imgW="6219720" imgH="6208560" progId="">
              <p:embed/>
            </p:oleObj>
          </a:graphicData>
        </a:graphic>
      </p:graphicFrame>
      <p:grpSp>
        <p:nvGrpSpPr>
          <p:cNvPr id="2" name="Group 5"/>
          <p:cNvGrpSpPr>
            <a:grpSpLocks/>
          </p:cNvGrpSpPr>
          <p:nvPr/>
        </p:nvGrpSpPr>
        <p:grpSpPr bwMode="auto">
          <a:xfrm>
            <a:off x="3810000" y="4724400"/>
            <a:ext cx="1044575" cy="720725"/>
            <a:chOff x="2400" y="2976"/>
            <a:chExt cx="658" cy="454"/>
          </a:xfrm>
        </p:grpSpPr>
        <p:pic>
          <p:nvPicPr>
            <p:cNvPr id="1032" name="Picture 6"/>
            <p:cNvPicPr>
              <a:picLocks noChangeAspect="1" noChangeArrowheads="1"/>
            </p:cNvPicPr>
            <p:nvPr/>
          </p:nvPicPr>
          <p:blipFill>
            <a:blip r:embed="rId5"/>
            <a:srcRect/>
            <a:stretch>
              <a:fillRect/>
            </a:stretch>
          </p:blipFill>
          <p:spPr bwMode="auto">
            <a:xfrm>
              <a:off x="2400" y="2976"/>
              <a:ext cx="658" cy="454"/>
            </a:xfrm>
            <a:prstGeom prst="rect">
              <a:avLst/>
            </a:prstGeom>
            <a:noFill/>
            <a:ln w="9525">
              <a:noFill/>
              <a:round/>
              <a:headEnd/>
              <a:tailEnd/>
            </a:ln>
          </p:spPr>
        </p:pic>
        <p:sp>
          <p:nvSpPr>
            <p:cNvPr id="1033" name="Text Box 7"/>
            <p:cNvSpPr txBox="1">
              <a:spLocks noChangeArrowheads="1"/>
            </p:cNvSpPr>
            <p:nvPr/>
          </p:nvSpPr>
          <p:spPr bwMode="auto">
            <a:xfrm>
              <a:off x="2400" y="2976"/>
              <a:ext cx="658" cy="454"/>
            </a:xfrm>
            <a:prstGeom prst="rect">
              <a:avLst/>
            </a:prstGeom>
            <a:noFill/>
            <a:ln w="9525">
              <a:noFill/>
              <a:round/>
              <a:headEnd/>
              <a:tailEnd/>
            </a:ln>
          </p:spPr>
          <p:txBody>
            <a:bodyPr wrap="none" anchor="ctr"/>
            <a:lstStyle/>
            <a:p>
              <a:endParaRPr lang="en-US" alt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409937"/>
            <a:ext cx="8001000" cy="886428"/>
          </a:xfrm>
        </p:spPr>
        <p:txBody>
          <a:bodyPr>
            <a:normAutofit fontScale="90000"/>
          </a:bodyPr>
          <a:lstStyle/>
          <a:p>
            <a:pPr eaLnBrk="1" hangingPunct="1"/>
            <a:r>
              <a:rPr lang="en-US" altLang="en-US" sz="3600" b="1" dirty="0" smtClean="0">
                <a:latin typeface="Arial" pitchFamily="34" charset="0"/>
                <a:cs typeface="Arial" pitchFamily="34" charset="0"/>
              </a:rPr>
              <a:t>Studies by demographers after 1991</a:t>
            </a:r>
            <a:endParaRPr lang="en-US" altLang="en-US" sz="3200" dirty="0" smtClean="0"/>
          </a:p>
        </p:txBody>
      </p:sp>
      <p:sp>
        <p:nvSpPr>
          <p:cNvPr id="3075" name="Subtitle 3"/>
          <p:cNvSpPr>
            <a:spLocks noGrp="1"/>
          </p:cNvSpPr>
          <p:nvPr>
            <p:ph type="subTitle" idx="1"/>
          </p:nvPr>
        </p:nvSpPr>
        <p:spPr>
          <a:xfrm>
            <a:off x="517003" y="1435260"/>
            <a:ext cx="8382000" cy="4479403"/>
          </a:xfrm>
        </p:spPr>
        <p:txBody>
          <a:bodyPr>
            <a:normAutofit fontScale="92500" lnSpcReduction="10000"/>
          </a:bodyPr>
          <a:lstStyle/>
          <a:p>
            <a:pPr algn="l"/>
            <a:r>
              <a:rPr lang="en-US" altLang="en-US" sz="2400" b="1" dirty="0" smtClean="0">
                <a:latin typeface="Arial" pitchFamily="34" charset="0"/>
                <a:cs typeface="Arial" pitchFamily="34" charset="0"/>
              </a:rPr>
              <a:t>This concept gained significant attention among demographers in the 1990s. Some demographers believed that they can present mortality deceleration as a kind of their discovery. They published articles on mortality deceleration for insects and humans.</a:t>
            </a:r>
          </a:p>
          <a:p>
            <a:pPr algn="l"/>
            <a:r>
              <a:rPr lang="en-US" altLang="en-US" sz="2400" b="1" dirty="0" smtClean="0">
                <a:latin typeface="Arial" pitchFamily="34" charset="0"/>
                <a:cs typeface="Arial" pitchFamily="34" charset="0"/>
              </a:rPr>
              <a:t>They wrote literally the following: “Mortality deceleration came as a surprise, indeed as a shock, to many biologists and gerontologists…” </a:t>
            </a:r>
            <a:r>
              <a:rPr lang="en-US" altLang="en-US" sz="2400" b="1" i="1" dirty="0" smtClean="0">
                <a:latin typeface="Arial" pitchFamily="34" charset="0"/>
                <a:cs typeface="Arial" pitchFamily="34" charset="0"/>
              </a:rPr>
              <a:t>Between Zeus and the Salmon</a:t>
            </a:r>
            <a:r>
              <a:rPr lang="en-US" altLang="en-US" sz="2400" b="1" dirty="0" smtClean="0">
                <a:latin typeface="Arial" pitchFamily="34" charset="0"/>
                <a:cs typeface="Arial" pitchFamily="34" charset="0"/>
              </a:rPr>
              <a:t>, 1997, p.25</a:t>
            </a:r>
          </a:p>
          <a:p>
            <a:pPr algn="l"/>
            <a:r>
              <a:rPr lang="en-US" sz="2400" b="1" dirty="0" smtClean="0">
                <a:latin typeface="Arial" pitchFamily="34" charset="0"/>
                <a:cs typeface="Arial" pitchFamily="34" charset="0"/>
              </a:rPr>
              <a:t>This is despite extensive publications by gerontologists G. </a:t>
            </a:r>
            <a:r>
              <a:rPr lang="en-US" sz="2400" b="1" dirty="0" err="1" smtClean="0">
                <a:latin typeface="Arial" pitchFamily="34" charset="0"/>
                <a:cs typeface="Arial" pitchFamily="34" charset="0"/>
              </a:rPr>
              <a:t>Sacher</a:t>
            </a:r>
            <a:r>
              <a:rPr lang="en-US" sz="2400" b="1" dirty="0" smtClean="0">
                <a:latin typeface="Arial" pitchFamily="34" charset="0"/>
                <a:cs typeface="Arial" pitchFamily="34" charset="0"/>
              </a:rPr>
              <a:t> and A. </a:t>
            </a:r>
            <a:r>
              <a:rPr lang="en-US" sz="2400" b="1" dirty="0" err="1" smtClean="0">
                <a:latin typeface="Arial" pitchFamily="34" charset="0"/>
                <a:cs typeface="Arial" pitchFamily="34" charset="0"/>
              </a:rPr>
              <a:t>Economos</a:t>
            </a:r>
            <a:r>
              <a:rPr lang="en-US" sz="2400" b="1" dirty="0" smtClean="0">
                <a:latin typeface="Arial" pitchFamily="34" charset="0"/>
                <a:cs typeface="Arial" pitchFamily="34" charset="0"/>
              </a:rPr>
              <a:t> on mortality deceleration in the 1960s and 1970s.</a:t>
            </a:r>
          </a:p>
          <a:p>
            <a:pPr algn="l"/>
            <a:r>
              <a:rPr lang="en-US" sz="2400" b="1" dirty="0" smtClean="0">
                <a:latin typeface="Arial" pitchFamily="34" charset="0"/>
                <a:cs typeface="Arial" pitchFamily="34" charset="0"/>
              </a:rPr>
              <a:t>Earlier studies by actuaries (Perks, Beard) were not cited either.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AUT0010"/>
          <p:cNvPicPr>
            <a:picLocks noChangeAspect="1" noChangeArrowheads="1"/>
          </p:cNvPicPr>
          <p:nvPr/>
        </p:nvPicPr>
        <p:blipFill>
          <a:blip r:embed="rId3"/>
          <a:srcRect/>
          <a:stretch>
            <a:fillRect/>
          </a:stretch>
        </p:blipFill>
        <p:spPr bwMode="auto">
          <a:xfrm>
            <a:off x="685800" y="1371601"/>
            <a:ext cx="8077200" cy="4783540"/>
          </a:xfrm>
          <a:prstGeom prst="rect">
            <a:avLst/>
          </a:prstGeom>
          <a:noFill/>
          <a:ln w="9525">
            <a:noFill/>
            <a:miter lim="800000"/>
            <a:headEnd/>
            <a:tailEnd/>
          </a:ln>
          <a:effectLst/>
        </p:spPr>
      </p:pic>
      <p:sp>
        <p:nvSpPr>
          <p:cNvPr id="157699" name="Text Box 3"/>
          <p:cNvSpPr txBox="1">
            <a:spLocks noChangeArrowheads="1"/>
          </p:cNvSpPr>
          <p:nvPr/>
        </p:nvSpPr>
        <p:spPr bwMode="auto">
          <a:xfrm>
            <a:off x="277792" y="244523"/>
            <a:ext cx="8258882" cy="954107"/>
          </a:xfrm>
          <a:prstGeom prst="rect">
            <a:avLst/>
          </a:prstGeom>
          <a:noFill/>
          <a:ln w="9525">
            <a:noFill/>
            <a:miter lim="800000"/>
            <a:headEnd/>
            <a:tailEnd/>
          </a:ln>
          <a:effectLst/>
        </p:spPr>
        <p:txBody>
          <a:bodyPr wrap="square">
            <a:spAutoFit/>
          </a:bodyPr>
          <a:lstStyle/>
          <a:p>
            <a:pPr>
              <a:spcBef>
                <a:spcPct val="50000"/>
              </a:spcBef>
            </a:pPr>
            <a:r>
              <a:rPr lang="en-US" sz="2800" b="1" dirty="0" smtClean="0">
                <a:latin typeface="Times New Roman" pitchFamily="18" charset="0"/>
              </a:rPr>
              <a:t>We decided to inform the scientific community at the 2003 International Symposium “Living to 100”</a:t>
            </a:r>
            <a:endParaRPr lang="en-US" sz="2800" b="1" dirty="0">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304800" y="304800"/>
            <a:ext cx="8305800" cy="762000"/>
          </a:xfrm>
        </p:spPr>
        <p:txBody>
          <a:bodyPr/>
          <a:lstStyle/>
          <a:p>
            <a:r>
              <a:rPr lang="en-US" sz="2000" b="0" smtClean="0"/>
              <a:t>M. Greenwood, J. O. Irwin. BIOSTATISTICS OF SENILITY</a:t>
            </a:r>
          </a:p>
        </p:txBody>
      </p:sp>
      <p:pic>
        <p:nvPicPr>
          <p:cNvPr id="159747" name="Picture 3" descr="N-Slide"/>
          <p:cNvPicPr>
            <a:picLocks noChangeAspect="1" noChangeArrowheads="1"/>
          </p:cNvPicPr>
          <p:nvPr/>
        </p:nvPicPr>
        <p:blipFill>
          <a:blip r:embed="rId3"/>
          <a:srcRect/>
          <a:stretch>
            <a:fillRect/>
          </a:stretch>
        </p:blipFill>
        <p:spPr bwMode="auto">
          <a:xfrm>
            <a:off x="457200" y="1295400"/>
            <a:ext cx="8686800" cy="490696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1"/>
          <p:cNvSpPr txBox="1">
            <a:spLocks noChangeArrowheads="1"/>
          </p:cNvSpPr>
          <p:nvPr/>
        </p:nvSpPr>
        <p:spPr bwMode="auto">
          <a:xfrm>
            <a:off x="685800" y="209266"/>
            <a:ext cx="8229600" cy="11430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400" b="1" dirty="0" smtClean="0">
                <a:solidFill>
                  <a:srgbClr val="8A001A"/>
                </a:solidFill>
                <a:latin typeface="Tahoma" pitchFamily="34" charset="0"/>
              </a:rPr>
              <a:t>Mortality in Valuation Basic Tables (VBT)                for Non-Smokers by the Society of Actuaries</a:t>
            </a:r>
            <a:endParaRPr lang="en-US" altLang="en-US" sz="2400" b="1" i="1" dirty="0">
              <a:solidFill>
                <a:srgbClr val="8A001A"/>
              </a:solidFill>
              <a:latin typeface="Tahoma" pitchFamily="34" charset="0"/>
            </a:endParaRPr>
          </a:p>
        </p:txBody>
      </p:sp>
      <p:sp>
        <p:nvSpPr>
          <p:cNvPr id="1029" name="Text Box 2"/>
          <p:cNvSpPr txBox="1">
            <a:spLocks noChangeArrowheads="1"/>
          </p:cNvSpPr>
          <p:nvPr/>
        </p:nvSpPr>
        <p:spPr bwMode="auto">
          <a:xfrm>
            <a:off x="5715000" y="2743200"/>
            <a:ext cx="3200400" cy="2743200"/>
          </a:xfrm>
          <a:prstGeom prst="rect">
            <a:avLst/>
          </a:prstGeom>
          <a:noFill/>
          <a:ln w="9525">
            <a:noFill/>
            <a:round/>
            <a:headEnd/>
            <a:tailEnd/>
          </a:ln>
        </p:spPr>
        <p:txBody>
          <a:bodyPr/>
          <a:lstStyle/>
          <a:p>
            <a:pPr marL="342900" indent="-341313" algn="l">
              <a:lnSpc>
                <a:spcPct val="90000"/>
              </a:lnSpc>
              <a:spcBef>
                <a:spcPts val="7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400" dirty="0">
                <a:solidFill>
                  <a:srgbClr val="333333"/>
                </a:solidFill>
                <a:latin typeface="Tahoma" pitchFamily="34" charset="0"/>
              </a:rPr>
              <a:t>    </a:t>
            </a:r>
            <a:r>
              <a:rPr lang="en-US" altLang="en-US" sz="2800" dirty="0" smtClean="0">
                <a:solidFill>
                  <a:srgbClr val="333333"/>
                </a:solidFill>
                <a:latin typeface="Arial" pitchFamily="34" charset="0"/>
                <a:cs typeface="Arial" pitchFamily="34" charset="0"/>
              </a:rPr>
              <a:t>VBT tables in 2001 and 2008 show totally different trajectories after age 100 years</a:t>
            </a:r>
            <a:endParaRPr lang="en-US" altLang="en-US" sz="2800" dirty="0">
              <a:solidFill>
                <a:srgbClr val="333333"/>
              </a:solidFill>
              <a:latin typeface="Arial" pitchFamily="34" charset="0"/>
              <a:cs typeface="Arial" pitchFamily="34" charset="0"/>
            </a:endParaRPr>
          </a:p>
        </p:txBody>
      </p:sp>
      <p:sp>
        <p:nvSpPr>
          <p:cNvPr id="1030" name="Rectangle 3"/>
          <p:cNvSpPr>
            <a:spLocks noChangeArrowheads="1"/>
          </p:cNvSpPr>
          <p:nvPr/>
        </p:nvSpPr>
        <p:spPr bwMode="auto">
          <a:xfrm>
            <a:off x="0" y="323850"/>
            <a:ext cx="9144000" cy="1588"/>
          </a:xfrm>
          <a:prstGeom prst="rect">
            <a:avLst/>
          </a:prstGeom>
          <a:noFill/>
          <a:ln w="9525">
            <a:noFill/>
            <a:round/>
            <a:headEnd/>
            <a:tailEnd/>
          </a:ln>
        </p:spPr>
        <p:txBody>
          <a:bodyPr wrap="none" anchor="ctr"/>
          <a:lstStyle/>
          <a:p>
            <a:endParaRPr lang="en-US" altLang="en-US"/>
          </a:p>
        </p:txBody>
      </p:sp>
      <p:pic>
        <p:nvPicPr>
          <p:cNvPr id="25603" name="Picture 3"/>
          <p:cNvPicPr>
            <a:picLocks noChangeAspect="1" noChangeArrowheads="1"/>
          </p:cNvPicPr>
          <p:nvPr/>
        </p:nvPicPr>
        <p:blipFill>
          <a:blip r:embed="rId3"/>
          <a:srcRect/>
          <a:stretch>
            <a:fillRect/>
          </a:stretch>
        </p:blipFill>
        <p:spPr bwMode="auto">
          <a:xfrm>
            <a:off x="371354" y="1342663"/>
            <a:ext cx="5450711" cy="4615225"/>
          </a:xfrm>
          <a:prstGeom prst="rect">
            <a:avLst/>
          </a:prstGeom>
          <a:noFill/>
          <a:ln w="9525">
            <a:noFill/>
            <a:miter lim="800000"/>
            <a:headEnd/>
            <a:tailEnd/>
          </a:ln>
          <a:effectLst/>
        </p:spPr>
      </p:pic>
      <p:sp>
        <p:nvSpPr>
          <p:cNvPr id="6" name="TextBox 5"/>
          <p:cNvSpPr txBox="1"/>
          <p:nvPr/>
        </p:nvSpPr>
        <p:spPr>
          <a:xfrm>
            <a:off x="5694743" y="1539433"/>
            <a:ext cx="1365813" cy="369332"/>
          </a:xfrm>
          <a:prstGeom prst="rect">
            <a:avLst/>
          </a:prstGeom>
          <a:noFill/>
        </p:spPr>
        <p:txBody>
          <a:bodyPr wrap="square" rtlCol="0">
            <a:spAutoFit/>
          </a:bodyPr>
          <a:lstStyle/>
          <a:p>
            <a:r>
              <a:rPr lang="en-US" b="1" dirty="0" smtClean="0"/>
              <a:t>VBT-2001</a:t>
            </a:r>
            <a:endParaRPr lang="en-US" b="1" dirty="0"/>
          </a:p>
        </p:txBody>
      </p:sp>
      <p:sp>
        <p:nvSpPr>
          <p:cNvPr id="7" name="TextBox 6"/>
          <p:cNvSpPr txBox="1"/>
          <p:nvPr/>
        </p:nvSpPr>
        <p:spPr>
          <a:xfrm>
            <a:off x="5717893" y="2071868"/>
            <a:ext cx="1273215" cy="369332"/>
          </a:xfrm>
          <a:prstGeom prst="rect">
            <a:avLst/>
          </a:prstGeom>
          <a:noFill/>
        </p:spPr>
        <p:txBody>
          <a:bodyPr wrap="square" rtlCol="0">
            <a:spAutoFit/>
          </a:bodyPr>
          <a:lstStyle/>
          <a:p>
            <a:r>
              <a:rPr lang="en-US" b="1" dirty="0" smtClean="0"/>
              <a:t>VBT-2008</a:t>
            </a:r>
            <a:endParaRPr lang="en-US"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685800" y="304800"/>
            <a:ext cx="8229600" cy="655899"/>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smtClean="0">
                <a:solidFill>
                  <a:srgbClr val="8A001A"/>
                </a:solidFill>
                <a:latin typeface="Tahoma" pitchFamily="34" charset="0"/>
              </a:rPr>
              <a:t>Further </a:t>
            </a:r>
            <a:r>
              <a:rPr lang="en-US" altLang="en-US" sz="4000" b="1" dirty="0">
                <a:solidFill>
                  <a:srgbClr val="8A001A"/>
                </a:solidFill>
                <a:latin typeface="Tahoma" pitchFamily="34" charset="0"/>
              </a:rPr>
              <a:t>Developments</a:t>
            </a:r>
          </a:p>
        </p:txBody>
      </p:sp>
      <p:sp>
        <p:nvSpPr>
          <p:cNvPr id="59395" name="Text Box 2"/>
          <p:cNvSpPr txBox="1">
            <a:spLocks noChangeArrowheads="1"/>
          </p:cNvSpPr>
          <p:nvPr/>
        </p:nvSpPr>
        <p:spPr bwMode="auto">
          <a:xfrm>
            <a:off x="462987" y="995423"/>
            <a:ext cx="8437945" cy="4699321"/>
          </a:xfrm>
          <a:prstGeom prst="rect">
            <a:avLst/>
          </a:prstGeom>
          <a:noFill/>
          <a:ln w="9525">
            <a:noFill/>
            <a:round/>
            <a:headEnd/>
            <a:tailEnd/>
          </a:ln>
        </p:spPr>
        <p:txBody>
          <a:bodyPr/>
          <a:lstStyle/>
          <a:p>
            <a:pPr marL="342900" indent="-341313" algn="l">
              <a:spcBef>
                <a:spcPts val="8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200" b="1" dirty="0" smtClean="0">
                <a:solidFill>
                  <a:srgbClr val="333333"/>
                </a:solidFill>
                <a:latin typeface="Tahoma" pitchFamily="34" charset="0"/>
              </a:rPr>
              <a:t>A </a:t>
            </a:r>
            <a:r>
              <a:rPr lang="en-US" altLang="en-US" sz="3200" b="1" dirty="0">
                <a:solidFill>
                  <a:srgbClr val="333333"/>
                </a:solidFill>
                <a:latin typeface="Tahoma" pitchFamily="34" charset="0"/>
              </a:rPr>
              <a:t>Study </a:t>
            </a:r>
            <a:r>
              <a:rPr lang="en-US" altLang="en-US" sz="3200" b="1">
                <a:solidFill>
                  <a:srgbClr val="333333"/>
                </a:solidFill>
                <a:latin typeface="Tahoma" pitchFamily="34" charset="0"/>
              </a:rPr>
              <a:t>of </a:t>
            </a:r>
            <a:r>
              <a:rPr lang="en-US" altLang="en-US" sz="3200" b="1" smtClean="0">
                <a:solidFill>
                  <a:srgbClr val="333333"/>
                </a:solidFill>
                <a:latin typeface="Tahoma" pitchFamily="34" charset="0"/>
              </a:rPr>
              <a:t>Extinct </a:t>
            </a:r>
            <a:r>
              <a:rPr lang="en-US" altLang="en-US" sz="3200" b="1" dirty="0">
                <a:solidFill>
                  <a:srgbClr val="333333"/>
                </a:solidFill>
                <a:latin typeface="Tahoma" pitchFamily="34" charset="0"/>
              </a:rPr>
              <a:t>Birth Cohorts in the United </a:t>
            </a:r>
            <a:r>
              <a:rPr lang="en-US" altLang="en-US" sz="3200" b="1" dirty="0" smtClean="0">
                <a:solidFill>
                  <a:srgbClr val="333333"/>
                </a:solidFill>
                <a:latin typeface="Tahoma" pitchFamily="34" charset="0"/>
              </a:rPr>
              <a:t>States (2004)</a:t>
            </a:r>
          </a:p>
          <a:p>
            <a:pPr marL="342900" indent="-341313" algn="l">
              <a:spcBef>
                <a:spcPts val="8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200" b="1" dirty="0" smtClean="0">
                <a:solidFill>
                  <a:srgbClr val="333333"/>
                </a:solidFill>
                <a:latin typeface="Tahoma" pitchFamily="34" charset="0"/>
              </a:rPr>
              <a:t>Data from the Social Security Death Index. In 2004 it was publicly available on website. We collected data using web fetching technique</a:t>
            </a:r>
          </a:p>
          <a:p>
            <a:pPr marL="342900" indent="-341313">
              <a:spcBef>
                <a:spcPts val="800"/>
              </a:spcBef>
              <a:buSzPct val="7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200" b="1" dirty="0" smtClean="0">
                <a:solidFill>
                  <a:srgbClr val="333333"/>
                </a:solidFill>
                <a:latin typeface="Tahoma" pitchFamily="34" charset="0"/>
              </a:rPr>
              <a:t>Later the last complete version of SSA Death Master File was officially obtained from the U.S. National Technical Information Service (NTIS)</a:t>
            </a:r>
            <a:endParaRPr lang="en-US" altLang="en-US" sz="3200" b="1" dirty="0">
              <a:solidFill>
                <a:srgbClr val="333333"/>
              </a:solidFill>
              <a:latin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324091" y="189471"/>
            <a:ext cx="8515109" cy="1015663"/>
          </a:xfrm>
          <a:prstGeom prst="rect">
            <a:avLst/>
          </a:prstGeom>
          <a:noFill/>
          <a:ln w="38100" algn="ctr">
            <a:noFill/>
            <a:miter lim="800000"/>
            <a:headEnd/>
            <a:tailEnd/>
          </a:ln>
        </p:spPr>
        <p:txBody>
          <a:bodyPr wrap="square">
            <a:spAutoFit/>
          </a:bodyPr>
          <a:lstStyle/>
          <a:p>
            <a:pPr>
              <a:spcBef>
                <a:spcPct val="50000"/>
              </a:spcBef>
            </a:pPr>
            <a:r>
              <a:rPr lang="en-US" altLang="en-US" sz="2400" b="1" dirty="0">
                <a:solidFill>
                  <a:schemeClr val="tx1"/>
                </a:solidFill>
                <a:latin typeface="Arial" pitchFamily="34" charset="0"/>
                <a:cs typeface="Arial" pitchFamily="34" charset="0"/>
              </a:rPr>
              <a:t>Birth cohort mortality, </a:t>
            </a:r>
            <a:r>
              <a:rPr lang="en-US" altLang="en-US" sz="2400" b="1" dirty="0" smtClean="0">
                <a:solidFill>
                  <a:schemeClr val="tx1"/>
                </a:solidFill>
                <a:latin typeface="Arial" pitchFamily="34" charset="0"/>
                <a:cs typeface="Arial" pitchFamily="34" charset="0"/>
              </a:rPr>
              <a:t>SSA Death Master File (DMF) data</a:t>
            </a:r>
          </a:p>
          <a:p>
            <a:pPr algn="ctr">
              <a:spcBef>
                <a:spcPct val="50000"/>
              </a:spcBef>
            </a:pPr>
            <a:r>
              <a:rPr lang="en-US" altLang="en-US" sz="2400" b="1" dirty="0" smtClean="0">
                <a:latin typeface="Arial" pitchFamily="34" charset="0"/>
                <a:cs typeface="Arial" pitchFamily="34" charset="0"/>
              </a:rPr>
              <a:t>Where is Mortality Deceleration?</a:t>
            </a:r>
            <a:endParaRPr lang="en-US" altLang="en-US" sz="2400" b="1" dirty="0">
              <a:solidFill>
                <a:schemeClr val="tx1"/>
              </a:solidFill>
              <a:latin typeface="Arial" pitchFamily="34" charset="0"/>
              <a:cs typeface="Arial" pitchFamily="34" charset="0"/>
            </a:endParaRPr>
          </a:p>
        </p:txBody>
      </p:sp>
      <p:sp>
        <p:nvSpPr>
          <p:cNvPr id="13315" name="TextBox 5"/>
          <p:cNvSpPr txBox="1">
            <a:spLocks noChangeArrowheads="1"/>
          </p:cNvSpPr>
          <p:nvPr/>
        </p:nvSpPr>
        <p:spPr bwMode="auto">
          <a:xfrm>
            <a:off x="527222" y="5865343"/>
            <a:ext cx="7696200" cy="366713"/>
          </a:xfrm>
          <a:prstGeom prst="rect">
            <a:avLst/>
          </a:prstGeom>
          <a:noFill/>
          <a:ln w="9525">
            <a:noFill/>
            <a:miter lim="800000"/>
            <a:headEnd/>
            <a:tailEnd/>
          </a:ln>
        </p:spPr>
        <p:txBody>
          <a:bodyPr>
            <a:spAutoFit/>
          </a:bodyPr>
          <a:lstStyle/>
          <a:p>
            <a:r>
              <a:rPr lang="en-US" altLang="en-US" dirty="0">
                <a:solidFill>
                  <a:schemeClr val="tx1"/>
                </a:solidFill>
              </a:rPr>
              <a:t>Nelson-Aalen monthly estimates of hazard rates using </a:t>
            </a:r>
            <a:r>
              <a:rPr lang="en-US" altLang="en-US" dirty="0" err="1">
                <a:solidFill>
                  <a:schemeClr val="tx1"/>
                </a:solidFill>
              </a:rPr>
              <a:t>Stata</a:t>
            </a:r>
            <a:r>
              <a:rPr lang="en-US" altLang="en-US" dirty="0">
                <a:solidFill>
                  <a:schemeClr val="tx1"/>
                </a:solidFill>
              </a:rPr>
              <a:t> 11</a:t>
            </a:r>
          </a:p>
        </p:txBody>
      </p:sp>
      <p:pic>
        <p:nvPicPr>
          <p:cNvPr id="13316" name="Picture 5" descr="females-1898"/>
          <p:cNvPicPr>
            <a:picLocks noChangeAspect="1" noChangeArrowheads="1"/>
          </p:cNvPicPr>
          <p:nvPr/>
        </p:nvPicPr>
        <p:blipFill>
          <a:blip r:embed="rId3"/>
          <a:srcRect/>
          <a:stretch>
            <a:fillRect/>
          </a:stretch>
        </p:blipFill>
        <p:spPr bwMode="auto">
          <a:xfrm>
            <a:off x="1066800" y="1145894"/>
            <a:ext cx="7315200" cy="47093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785149" y="707019"/>
            <a:ext cx="7772400" cy="990600"/>
          </a:xfrm>
        </p:spPr>
        <p:txBody>
          <a:bodyPr>
            <a:normAutofit fontScale="90000"/>
          </a:bodyPr>
          <a:lstStyle/>
          <a:p>
            <a:pPr algn="ctr" eaLnBrk="1" hangingPunct="1"/>
            <a:r>
              <a:rPr lang="en-US" altLang="en-US" sz="2800" dirty="0" smtClean="0">
                <a:latin typeface="Arial" pitchFamily="34" charset="0"/>
                <a:cs typeface="Arial" pitchFamily="34" charset="0"/>
              </a:rPr>
              <a:t>Our first publication in Journal of General Biology (1978) on reliability model explaining three empirical mortality laws </a:t>
            </a:r>
          </a:p>
        </p:txBody>
      </p:sp>
      <p:pic>
        <p:nvPicPr>
          <p:cNvPr id="61441" name="Picture 1"/>
          <p:cNvPicPr>
            <a:picLocks noChangeAspect="1" noChangeArrowheads="1"/>
          </p:cNvPicPr>
          <p:nvPr/>
        </p:nvPicPr>
        <p:blipFill>
          <a:blip r:embed="rId2"/>
          <a:srcRect/>
          <a:stretch>
            <a:fillRect/>
          </a:stretch>
        </p:blipFill>
        <p:spPr bwMode="auto">
          <a:xfrm>
            <a:off x="219919" y="2205038"/>
            <a:ext cx="8565266" cy="30498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81232" y="228600"/>
            <a:ext cx="8657968" cy="838200"/>
          </a:xfrm>
        </p:spPr>
        <p:txBody>
          <a:bodyPr>
            <a:normAutofit fontScale="90000"/>
          </a:bodyPr>
          <a:lstStyle/>
          <a:p>
            <a:pPr eaLnBrk="1" hangingPunct="1"/>
            <a:r>
              <a:rPr lang="en-US" altLang="en-US" sz="3200" b="1" dirty="0" smtClean="0">
                <a:solidFill>
                  <a:schemeClr val="accent3">
                    <a:lumMod val="75000"/>
                  </a:schemeClr>
                </a:solidFill>
              </a:rPr>
              <a:t>Mortality of men and women converge at very old age</a:t>
            </a:r>
          </a:p>
        </p:txBody>
      </p:sp>
      <p:pic>
        <p:nvPicPr>
          <p:cNvPr id="18436" name="Picture 5" descr="figure-men-women"/>
          <p:cNvPicPr>
            <a:picLocks noChangeAspect="1" noChangeArrowheads="1"/>
          </p:cNvPicPr>
          <p:nvPr/>
        </p:nvPicPr>
        <p:blipFill>
          <a:blip r:embed="rId3"/>
          <a:srcRect/>
          <a:stretch>
            <a:fillRect/>
          </a:stretch>
        </p:blipFill>
        <p:spPr bwMode="auto">
          <a:xfrm>
            <a:off x="687036" y="1019570"/>
            <a:ext cx="736854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457200"/>
            <a:ext cx="8610600" cy="1143000"/>
          </a:xfrm>
        </p:spPr>
        <p:txBody>
          <a:bodyPr/>
          <a:lstStyle/>
          <a:p>
            <a:pPr eaLnBrk="1" hangingPunct="1"/>
            <a:r>
              <a:rPr lang="en-US" altLang="en-US" sz="3200" b="1" dirty="0" err="1" smtClean="0">
                <a:solidFill>
                  <a:schemeClr val="accent3">
                    <a:lumMod val="75000"/>
                  </a:schemeClr>
                </a:solidFill>
              </a:rPr>
              <a:t>Gompertz</a:t>
            </a:r>
            <a:r>
              <a:rPr lang="en-US" altLang="en-US" sz="3200" b="1" dirty="0" smtClean="0">
                <a:solidFill>
                  <a:schemeClr val="accent3">
                    <a:lumMod val="75000"/>
                  </a:schemeClr>
                </a:solidFill>
              </a:rPr>
              <a:t> model of old-age mortality</a:t>
            </a:r>
            <a:endParaRPr lang="en-US" altLang="en-US" sz="3600" b="1" dirty="0" smtClean="0">
              <a:solidFill>
                <a:schemeClr val="accent3">
                  <a:lumMod val="75000"/>
                </a:schemeClr>
              </a:solidFill>
            </a:endParaRPr>
          </a:p>
        </p:txBody>
      </p:sp>
      <p:sp>
        <p:nvSpPr>
          <p:cNvPr id="14339" name="Rectangle 3"/>
          <p:cNvSpPr>
            <a:spLocks noGrp="1" noChangeArrowheads="1"/>
          </p:cNvSpPr>
          <p:nvPr>
            <p:ph type="body" idx="1"/>
          </p:nvPr>
        </p:nvSpPr>
        <p:spPr>
          <a:xfrm>
            <a:off x="685800" y="1752600"/>
            <a:ext cx="7772400" cy="4343400"/>
          </a:xfrm>
        </p:spPr>
        <p:txBody>
          <a:bodyPr/>
          <a:lstStyle/>
          <a:p>
            <a:pPr marL="514350" indent="-514350" eaLnBrk="1" hangingPunct="1">
              <a:lnSpc>
                <a:spcPct val="90000"/>
              </a:lnSpc>
              <a:spcBef>
                <a:spcPct val="40000"/>
              </a:spcBef>
              <a:buFont typeface="Times New Roman" pitchFamily="18" charset="0"/>
              <a:buNone/>
            </a:pPr>
            <a:r>
              <a:rPr lang="en-US" altLang="en-US" sz="2800" b="1" dirty="0" smtClean="0"/>
              <a:t>Study of 20 single-year extinct U.S. birth cohorts based on the Social Security Administration Death Master File (DMF) found no mortality deceleration up to ages 105-106 years (</a:t>
            </a:r>
            <a:r>
              <a:rPr lang="en-US" altLang="en-US" sz="2800" b="1" dirty="0" err="1" smtClean="0"/>
              <a:t>Gavrilova</a:t>
            </a:r>
            <a:r>
              <a:rPr lang="en-US" altLang="en-US" sz="2800" b="1" dirty="0" smtClean="0"/>
              <a:t>, </a:t>
            </a:r>
            <a:r>
              <a:rPr lang="en-US" altLang="en-US" sz="2800" b="1" dirty="0" err="1" smtClean="0"/>
              <a:t>Gavrilov</a:t>
            </a:r>
            <a:r>
              <a:rPr lang="en-US" altLang="en-US" sz="2800" b="1" dirty="0" smtClean="0"/>
              <a:t>, 2011).</a:t>
            </a:r>
          </a:p>
          <a:p>
            <a:pPr marL="514350" indent="-514350" eaLnBrk="1" hangingPunct="1">
              <a:lnSpc>
                <a:spcPct val="90000"/>
              </a:lnSpc>
              <a:spcBef>
                <a:spcPct val="40000"/>
              </a:spcBef>
              <a:buFont typeface="Times New Roman" pitchFamily="18" charset="0"/>
              <a:buNone/>
            </a:pPr>
            <a:r>
              <a:rPr lang="en-US" altLang="en-US" sz="2800" b="1" dirty="0" smtClean="0"/>
              <a:t>However, data quality problems did not allow us to study mortality trajectories after age 107 or 110 years using this source of data.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58815" y="3592010"/>
            <a:ext cx="8542117" cy="533400"/>
          </a:xfrm>
        </p:spPr>
        <p:txBody>
          <a:bodyPr>
            <a:normAutofit fontScale="55000" lnSpcReduction="20000"/>
          </a:bodyPr>
          <a:lstStyle/>
          <a:p>
            <a:pPr>
              <a:lnSpc>
                <a:spcPct val="90000"/>
              </a:lnSpc>
              <a:buFont typeface="Times New Roman" pitchFamily="18" charset="0"/>
              <a:buNone/>
            </a:pPr>
            <a:r>
              <a:rPr lang="en-US" altLang="en-US" sz="2600" i="1" dirty="0" smtClean="0"/>
              <a:t>North American Actuarial Journal</a:t>
            </a:r>
            <a:r>
              <a:rPr lang="en-US" altLang="en-US" sz="2600" dirty="0" smtClean="0"/>
              <a:t>, 2011, 15(3):432-447</a:t>
            </a:r>
          </a:p>
          <a:p>
            <a:pPr>
              <a:lnSpc>
                <a:spcPct val="90000"/>
              </a:lnSpc>
              <a:buFont typeface="Times New Roman" pitchFamily="18" charset="0"/>
              <a:buNone/>
            </a:pPr>
            <a:r>
              <a:rPr lang="en-US" altLang="en-US" sz="2600" dirty="0" smtClean="0"/>
              <a:t>Featured in the Wall Street Journal:</a:t>
            </a:r>
            <a:endParaRPr lang="ru-RU" altLang="en-US" sz="2600" dirty="0" smtClean="0"/>
          </a:p>
        </p:txBody>
      </p:sp>
      <p:pic>
        <p:nvPicPr>
          <p:cNvPr id="12292" name="Picture 4"/>
          <p:cNvPicPr>
            <a:picLocks noChangeAspect="1" noChangeArrowheads="1"/>
          </p:cNvPicPr>
          <p:nvPr/>
        </p:nvPicPr>
        <p:blipFill>
          <a:blip r:embed="rId2"/>
          <a:srcRect/>
          <a:stretch>
            <a:fillRect/>
          </a:stretch>
        </p:blipFill>
        <p:spPr bwMode="auto">
          <a:xfrm>
            <a:off x="979025" y="148544"/>
            <a:ext cx="7315200" cy="3090863"/>
          </a:xfrm>
          <a:prstGeom prst="rect">
            <a:avLst/>
          </a:prstGeom>
          <a:noFill/>
          <a:ln w="38100" algn="ctr">
            <a:noFill/>
            <a:miter lim="800000"/>
            <a:headEnd/>
            <a:tailEnd/>
          </a:ln>
        </p:spPr>
      </p:pic>
      <p:pic>
        <p:nvPicPr>
          <p:cNvPr id="12293" name="Picture 5"/>
          <p:cNvPicPr>
            <a:picLocks noChangeAspect="1" noChangeArrowheads="1"/>
          </p:cNvPicPr>
          <p:nvPr/>
        </p:nvPicPr>
        <p:blipFill>
          <a:blip r:embed="rId3"/>
          <a:srcRect/>
          <a:stretch>
            <a:fillRect/>
          </a:stretch>
        </p:blipFill>
        <p:spPr bwMode="auto">
          <a:xfrm>
            <a:off x="1172901" y="3182074"/>
            <a:ext cx="7315200" cy="419100"/>
          </a:xfrm>
          <a:prstGeom prst="rect">
            <a:avLst/>
          </a:prstGeom>
          <a:noFill/>
          <a:ln w="38100" algn="ctr">
            <a:noFill/>
            <a:miter lim="800000"/>
            <a:headEnd/>
            <a:tailEnd/>
          </a:ln>
        </p:spPr>
      </p:pic>
      <p:pic>
        <p:nvPicPr>
          <p:cNvPr id="82946" name="Picture 2"/>
          <p:cNvPicPr>
            <a:picLocks noChangeAspect="1" noChangeArrowheads="1"/>
          </p:cNvPicPr>
          <p:nvPr/>
        </p:nvPicPr>
        <p:blipFill>
          <a:blip r:embed="rId4"/>
          <a:srcRect/>
          <a:stretch>
            <a:fillRect/>
          </a:stretch>
        </p:blipFill>
        <p:spPr bwMode="auto">
          <a:xfrm>
            <a:off x="455874" y="4143738"/>
            <a:ext cx="8324850" cy="20255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457200"/>
            <a:ext cx="8229600" cy="1143000"/>
          </a:xfrm>
        </p:spPr>
        <p:txBody>
          <a:bodyPr>
            <a:normAutofit fontScale="90000"/>
          </a:bodyPr>
          <a:lstStyle/>
          <a:p>
            <a:r>
              <a:rPr lang="en-US" altLang="en-US" sz="3600" dirty="0" smtClean="0"/>
              <a:t>The second studied dataset:</a:t>
            </a:r>
            <a:br>
              <a:rPr lang="en-US" altLang="en-US" sz="3600" dirty="0" smtClean="0"/>
            </a:br>
            <a:r>
              <a:rPr lang="en-US" altLang="en-US" sz="3600" dirty="0" smtClean="0"/>
              <a:t>U.S. cohort death rates taken from the Human Mortality Database, our 2014 study</a:t>
            </a:r>
          </a:p>
        </p:txBody>
      </p:sp>
      <p:pic>
        <p:nvPicPr>
          <p:cNvPr id="15363" name="Picture 3"/>
          <p:cNvPicPr>
            <a:picLocks noChangeAspect="1" noChangeArrowheads="1"/>
          </p:cNvPicPr>
          <p:nvPr/>
        </p:nvPicPr>
        <p:blipFill>
          <a:blip r:embed="rId3"/>
          <a:srcRect/>
          <a:stretch>
            <a:fillRect/>
          </a:stretch>
        </p:blipFill>
        <p:spPr bwMode="auto">
          <a:xfrm>
            <a:off x="373380" y="1676402"/>
            <a:ext cx="8610600" cy="4086225"/>
          </a:xfrm>
          <a:prstGeom prst="rect">
            <a:avLst/>
          </a:prstGeom>
          <a:noFill/>
          <a:ln w="38100" algn="ctr">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81000" y="1143000"/>
            <a:ext cx="8305800" cy="914400"/>
          </a:xfrm>
        </p:spPr>
        <p:txBody>
          <a:bodyPr>
            <a:normAutofit fontScale="90000"/>
          </a:bodyPr>
          <a:lstStyle/>
          <a:p>
            <a:pPr eaLnBrk="1" hangingPunct="1"/>
            <a:r>
              <a:rPr lang="en-US" altLang="en-US" sz="4800" smtClean="0"/>
              <a:t>Problem of mortality estimation at older ages</a:t>
            </a:r>
          </a:p>
        </p:txBody>
      </p:sp>
      <p:sp>
        <p:nvSpPr>
          <p:cNvPr id="16387" name="Subtitle 3"/>
          <p:cNvSpPr>
            <a:spLocks noGrp="1"/>
          </p:cNvSpPr>
          <p:nvPr>
            <p:ph type="subTitle" idx="1"/>
          </p:nvPr>
        </p:nvSpPr>
        <p:spPr>
          <a:xfrm>
            <a:off x="609600" y="3048000"/>
            <a:ext cx="8153400" cy="838200"/>
          </a:xfrm>
        </p:spPr>
        <p:txBody>
          <a:bodyPr/>
          <a:lstStyle/>
          <a:p>
            <a:r>
              <a:rPr lang="en-US" altLang="en-US" sz="4800" smtClean="0"/>
              <a:t>Age misreporting</a:t>
            </a:r>
          </a:p>
        </p:txBody>
      </p:sp>
      <p:sp>
        <p:nvSpPr>
          <p:cNvPr id="4" name="TextBox 3"/>
          <p:cNvSpPr txBox="1"/>
          <p:nvPr/>
        </p:nvSpPr>
        <p:spPr>
          <a:xfrm>
            <a:off x="185195" y="5382228"/>
            <a:ext cx="8785185" cy="369332"/>
          </a:xfrm>
          <a:prstGeom prst="rect">
            <a:avLst/>
          </a:prstGeom>
          <a:noFill/>
        </p:spPr>
        <p:txBody>
          <a:bodyPr wrap="square" rtlCol="0">
            <a:spAutoFit/>
          </a:bodyPr>
          <a:lstStyle/>
          <a:p>
            <a:r>
              <a:rPr lang="en-US" dirty="0" smtClean="0"/>
              <a:t>Study by Preston group found that age misreporting results in spurious mortality deceleration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457200"/>
            <a:ext cx="8534400" cy="990600"/>
          </a:xfrm>
        </p:spPr>
        <p:txBody>
          <a:bodyPr/>
          <a:lstStyle/>
          <a:p>
            <a:pPr eaLnBrk="1" hangingPunct="1"/>
            <a:r>
              <a:rPr lang="en-US" altLang="en-US" b="1" dirty="0" smtClean="0">
                <a:solidFill>
                  <a:schemeClr val="accent3">
                    <a:lumMod val="75000"/>
                  </a:schemeClr>
                </a:solidFill>
              </a:rPr>
              <a:t>Hypothesis</a:t>
            </a:r>
          </a:p>
        </p:txBody>
      </p:sp>
      <p:sp>
        <p:nvSpPr>
          <p:cNvPr id="25603" name="Text Box 3"/>
          <p:cNvSpPr txBox="1">
            <a:spLocks noChangeArrowheads="1"/>
          </p:cNvSpPr>
          <p:nvPr/>
        </p:nvSpPr>
        <p:spPr bwMode="auto">
          <a:xfrm>
            <a:off x="609600" y="1524002"/>
            <a:ext cx="8001000" cy="3785652"/>
          </a:xfrm>
          <a:prstGeom prst="rect">
            <a:avLst/>
          </a:prstGeom>
          <a:noFill/>
          <a:ln w="9525">
            <a:noFill/>
            <a:miter lim="800000"/>
            <a:headEnd/>
            <a:tailEnd/>
          </a:ln>
        </p:spPr>
        <p:txBody>
          <a:bodyPr>
            <a:spAutoFit/>
          </a:bodyPr>
          <a:lstStyle/>
          <a:p>
            <a:pPr algn="l">
              <a:spcBef>
                <a:spcPct val="50000"/>
              </a:spcBef>
              <a:defRPr/>
            </a:pPr>
            <a:r>
              <a:rPr lang="en-US" sz="3200" b="1" dirty="0">
                <a:solidFill>
                  <a:schemeClr val="tx2"/>
                </a:solidFill>
                <a:latin typeface="+mn-lt"/>
              </a:rPr>
              <a:t>Mortality deceleration at advanced ages among </a:t>
            </a:r>
            <a:r>
              <a:rPr lang="en-US" sz="3200" b="1" dirty="0" smtClean="0">
                <a:solidFill>
                  <a:schemeClr val="tx2"/>
                </a:solidFill>
                <a:latin typeface="+mn-lt"/>
              </a:rPr>
              <a:t>old DMF </a:t>
            </a:r>
            <a:r>
              <a:rPr lang="en-US" sz="3200" b="1" dirty="0">
                <a:solidFill>
                  <a:schemeClr val="tx2"/>
                </a:solidFill>
                <a:latin typeface="+mn-lt"/>
              </a:rPr>
              <a:t>cohorts </a:t>
            </a:r>
            <a:r>
              <a:rPr lang="en-US" sz="3200" b="1" dirty="0" smtClean="0">
                <a:solidFill>
                  <a:schemeClr val="tx2"/>
                </a:solidFill>
                <a:latin typeface="+mn-lt"/>
              </a:rPr>
              <a:t>(born before 1886) may </a:t>
            </a:r>
            <a:r>
              <a:rPr lang="en-US" sz="3200" b="1" dirty="0">
                <a:solidFill>
                  <a:schemeClr val="tx2"/>
                </a:solidFill>
                <a:latin typeface="+mn-lt"/>
              </a:rPr>
              <a:t>be caused by poor data quality (age exaggeration) at very advanced ages</a:t>
            </a:r>
          </a:p>
          <a:p>
            <a:pPr algn="l">
              <a:spcBef>
                <a:spcPct val="50000"/>
              </a:spcBef>
              <a:defRPr/>
            </a:pPr>
            <a:r>
              <a:rPr lang="en-US" sz="3200" b="1" dirty="0">
                <a:solidFill>
                  <a:schemeClr val="tx2"/>
                </a:solidFill>
                <a:latin typeface="+mn-lt"/>
              </a:rPr>
              <a:t>If this hypothesis is correct then mortality deceleration at advanced ages should be less expressed for data with better quality</a:t>
            </a:r>
            <a:endParaRPr lang="en-US" sz="3200" b="1" dirty="0">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609600"/>
            <a:ext cx="8534400" cy="1752600"/>
          </a:xfrm>
        </p:spPr>
        <p:txBody>
          <a:bodyPr/>
          <a:lstStyle/>
          <a:p>
            <a:pPr eaLnBrk="1" hangingPunct="1"/>
            <a:r>
              <a:rPr lang="en-US" altLang="en-US" dirty="0" smtClean="0"/>
              <a:t>What is the quality of age reporting in SSA Death Master File across ages and birth cohorts?</a:t>
            </a:r>
          </a:p>
        </p:txBody>
      </p:sp>
      <p:sp>
        <p:nvSpPr>
          <p:cNvPr id="21507" name="TextBox 2"/>
          <p:cNvSpPr txBox="1">
            <a:spLocks noChangeArrowheads="1"/>
          </p:cNvSpPr>
          <p:nvPr/>
        </p:nvSpPr>
        <p:spPr bwMode="auto">
          <a:xfrm>
            <a:off x="838200" y="3352800"/>
            <a:ext cx="7086600" cy="954107"/>
          </a:xfrm>
          <a:prstGeom prst="rect">
            <a:avLst/>
          </a:prstGeom>
          <a:noFill/>
          <a:ln w="9525">
            <a:noFill/>
            <a:miter lim="800000"/>
            <a:headEnd/>
            <a:tailEnd/>
          </a:ln>
        </p:spPr>
        <p:txBody>
          <a:bodyPr>
            <a:spAutoFit/>
          </a:bodyPr>
          <a:lstStyle/>
          <a:p>
            <a:r>
              <a:rPr lang="en-US" altLang="en-US" sz="2800" b="1" dirty="0" smtClean="0">
                <a:solidFill>
                  <a:schemeClr val="tx1"/>
                </a:solidFill>
              </a:rPr>
              <a:t>Our 2018 </a:t>
            </a:r>
            <a:r>
              <a:rPr lang="en-US" altLang="en-US" sz="2800" b="1" dirty="0">
                <a:solidFill>
                  <a:schemeClr val="tx1"/>
                </a:solidFill>
              </a:rPr>
              <a:t>study of data quality for </a:t>
            </a:r>
            <a:r>
              <a:rPr lang="en-US" altLang="en-US" sz="2800" b="1" dirty="0" smtClean="0">
                <a:solidFill>
                  <a:schemeClr val="tx1"/>
                </a:solidFill>
              </a:rPr>
              <a:t>five single-year </a:t>
            </a:r>
            <a:r>
              <a:rPr lang="en-US" altLang="en-US" sz="2800" b="1" dirty="0">
                <a:solidFill>
                  <a:schemeClr val="tx1"/>
                </a:solidFill>
              </a:rPr>
              <a:t>birth cohorts</a:t>
            </a:r>
          </a:p>
        </p:txBody>
      </p:sp>
      <p:sp>
        <p:nvSpPr>
          <p:cNvPr id="21508" name="TextBox 2"/>
          <p:cNvSpPr txBox="1">
            <a:spLocks noChangeArrowheads="1"/>
          </p:cNvSpPr>
          <p:nvPr/>
        </p:nvSpPr>
        <p:spPr bwMode="auto">
          <a:xfrm>
            <a:off x="979488" y="5791200"/>
            <a:ext cx="7086600" cy="400050"/>
          </a:xfrm>
          <a:prstGeom prst="rect">
            <a:avLst/>
          </a:prstGeom>
          <a:noFill/>
          <a:ln w="9525">
            <a:noFill/>
            <a:miter lim="800000"/>
            <a:headEnd/>
            <a:tailEnd/>
          </a:ln>
        </p:spPr>
        <p:txBody>
          <a:bodyPr>
            <a:spAutoFit/>
          </a:bodyPr>
          <a:lstStyle/>
          <a:p>
            <a:r>
              <a:rPr lang="en-US" altLang="en-US" sz="2000" b="1">
                <a:solidFill>
                  <a:schemeClr val="tx1"/>
                </a:solidFill>
              </a:rPr>
              <a:t>Supported by the Society of Actuaries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979488" y="5791200"/>
            <a:ext cx="7086600" cy="400050"/>
          </a:xfrm>
          <a:prstGeom prst="rect">
            <a:avLst/>
          </a:prstGeom>
          <a:noFill/>
          <a:ln w="9525">
            <a:noFill/>
            <a:miter lim="800000"/>
            <a:headEnd/>
            <a:tailEnd/>
          </a:ln>
        </p:spPr>
        <p:txBody>
          <a:bodyPr>
            <a:spAutoFit/>
          </a:bodyPr>
          <a:lstStyle/>
          <a:p>
            <a:r>
              <a:rPr lang="en-US" altLang="en-US" sz="2000" b="1">
                <a:solidFill>
                  <a:schemeClr val="tx1"/>
                </a:solidFill>
              </a:rPr>
              <a:t>Supported by the Society of Actuaries</a:t>
            </a:r>
          </a:p>
        </p:txBody>
      </p:sp>
      <p:pic>
        <p:nvPicPr>
          <p:cNvPr id="22531" name="Picture 2"/>
          <p:cNvPicPr>
            <a:picLocks noChangeAspect="1" noChangeArrowheads="1"/>
          </p:cNvPicPr>
          <p:nvPr/>
        </p:nvPicPr>
        <p:blipFill>
          <a:blip r:embed="rId3"/>
          <a:srcRect/>
          <a:stretch>
            <a:fillRect/>
          </a:stretch>
        </p:blipFill>
        <p:spPr bwMode="auto">
          <a:xfrm>
            <a:off x="867032" y="741406"/>
            <a:ext cx="7181850" cy="5391150"/>
          </a:xfrm>
          <a:prstGeom prst="rect">
            <a:avLst/>
          </a:prstGeom>
          <a:noFill/>
          <a:ln w="9525">
            <a:noFill/>
            <a:miter lim="800000"/>
            <a:headEnd/>
            <a:tailEnd/>
          </a:ln>
        </p:spPr>
      </p:pic>
      <p:sp>
        <p:nvSpPr>
          <p:cNvPr id="22532" name="Title 5"/>
          <p:cNvSpPr>
            <a:spLocks noGrp="1"/>
          </p:cNvSpPr>
          <p:nvPr>
            <p:ph type="title"/>
          </p:nvPr>
        </p:nvSpPr>
        <p:spPr>
          <a:xfrm>
            <a:off x="205945" y="226540"/>
            <a:ext cx="8595542" cy="465138"/>
          </a:xfrm>
        </p:spPr>
        <p:txBody>
          <a:bodyPr>
            <a:normAutofit fontScale="90000"/>
          </a:bodyPr>
          <a:lstStyle/>
          <a:p>
            <a:r>
              <a:rPr lang="en-US" sz="3200" dirty="0" smtClean="0"/>
              <a:t>More details are available in a special report by the SOA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609600"/>
            <a:ext cx="8534400" cy="838200"/>
          </a:xfrm>
        </p:spPr>
        <p:txBody>
          <a:bodyPr/>
          <a:lstStyle/>
          <a:p>
            <a:pPr eaLnBrk="1" hangingPunct="1"/>
            <a:r>
              <a:rPr lang="en-US" altLang="en-US" smtClean="0"/>
              <a:t>Study Design</a:t>
            </a:r>
          </a:p>
        </p:txBody>
      </p:sp>
      <p:sp>
        <p:nvSpPr>
          <p:cNvPr id="23555" name="TextBox 2"/>
          <p:cNvSpPr txBox="1">
            <a:spLocks noChangeArrowheads="1"/>
          </p:cNvSpPr>
          <p:nvPr/>
        </p:nvSpPr>
        <p:spPr bwMode="auto">
          <a:xfrm>
            <a:off x="838200" y="1981202"/>
            <a:ext cx="7086600" cy="2246769"/>
          </a:xfrm>
          <a:prstGeom prst="rect">
            <a:avLst/>
          </a:prstGeom>
          <a:noFill/>
          <a:ln w="9525">
            <a:noFill/>
            <a:miter lim="800000"/>
            <a:headEnd/>
            <a:tailEnd/>
          </a:ln>
        </p:spPr>
        <p:txBody>
          <a:bodyPr>
            <a:spAutoFit/>
          </a:bodyPr>
          <a:lstStyle/>
          <a:p>
            <a:r>
              <a:rPr lang="en-US" altLang="en-US" sz="2800" b="1" dirty="0">
                <a:solidFill>
                  <a:schemeClr val="tx1"/>
                </a:solidFill>
              </a:rPr>
              <a:t>Five single-year birth cohorts:</a:t>
            </a:r>
          </a:p>
          <a:p>
            <a:r>
              <a:rPr lang="en-US" altLang="en-US" sz="2800" b="1" dirty="0">
                <a:solidFill>
                  <a:schemeClr val="tx1"/>
                </a:solidFill>
              </a:rPr>
              <a:t>1898, 1899, 1900, 1901, 1902</a:t>
            </a:r>
          </a:p>
          <a:p>
            <a:endParaRPr lang="en-US" altLang="en-US" sz="2800" b="1" dirty="0">
              <a:solidFill>
                <a:schemeClr val="tx1"/>
              </a:solidFill>
            </a:endParaRPr>
          </a:p>
          <a:p>
            <a:r>
              <a:rPr lang="en-US" altLang="en-US" sz="2800" b="1" dirty="0">
                <a:solidFill>
                  <a:schemeClr val="tx1"/>
                </a:solidFill>
              </a:rPr>
              <a:t>Direct  age validation of DMF samples randomly selected at ages 100, 103, 105 and 109</a:t>
            </a:r>
            <a:r>
              <a:rPr lang="en-US" altLang="en-US" sz="2800" b="1" dirty="0" smtClean="0">
                <a:solidFill>
                  <a:schemeClr val="tx1"/>
                </a:solidFill>
              </a:rPr>
              <a:t>+ years</a:t>
            </a:r>
            <a:endParaRPr lang="en-US" altLang="en-US" sz="2800" b="1" dirty="0">
              <a:solidFill>
                <a:schemeClr val="tx1"/>
              </a:solidFill>
            </a:endParaRPr>
          </a:p>
        </p:txBody>
      </p:sp>
      <p:sp>
        <p:nvSpPr>
          <p:cNvPr id="23556" name="TextBox 2"/>
          <p:cNvSpPr txBox="1">
            <a:spLocks noChangeArrowheads="1"/>
          </p:cNvSpPr>
          <p:nvPr/>
        </p:nvSpPr>
        <p:spPr bwMode="auto">
          <a:xfrm>
            <a:off x="990600" y="5486402"/>
            <a:ext cx="7086600" cy="708025"/>
          </a:xfrm>
          <a:prstGeom prst="rect">
            <a:avLst/>
          </a:prstGeom>
          <a:noFill/>
          <a:ln w="9525">
            <a:noFill/>
            <a:miter lim="800000"/>
            <a:headEnd/>
            <a:tailEnd/>
          </a:ln>
        </p:spPr>
        <p:txBody>
          <a:bodyPr>
            <a:spAutoFit/>
          </a:bodyPr>
          <a:lstStyle/>
          <a:p>
            <a:r>
              <a:rPr lang="en-US" altLang="en-US" sz="2000" b="1">
                <a:solidFill>
                  <a:schemeClr val="tx1"/>
                </a:solidFill>
              </a:rPr>
              <a:t>Sample sizes: 100 records for ages 100-105 years</a:t>
            </a:r>
          </a:p>
          <a:p>
            <a:r>
              <a:rPr lang="en-US" altLang="en-US" sz="2000" b="1">
                <a:solidFill>
                  <a:schemeClr val="tx1"/>
                </a:solidFill>
              </a:rPr>
              <a:t>For age group 109+ years – all records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762000" y="533400"/>
            <a:ext cx="7772400" cy="9906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a:solidFill>
                  <a:srgbClr val="8A001A"/>
                </a:solidFill>
                <a:latin typeface="Tahoma" pitchFamily="34" charset="0"/>
              </a:rPr>
              <a:t>Age validation procedure</a:t>
            </a:r>
          </a:p>
        </p:txBody>
      </p:sp>
      <p:sp>
        <p:nvSpPr>
          <p:cNvPr id="24579" name="Text Box 2"/>
          <p:cNvSpPr txBox="1">
            <a:spLocks noChangeArrowheads="1"/>
          </p:cNvSpPr>
          <p:nvPr/>
        </p:nvSpPr>
        <p:spPr bwMode="auto">
          <a:xfrm>
            <a:off x="794951" y="2821460"/>
            <a:ext cx="7620000" cy="3124200"/>
          </a:xfrm>
          <a:prstGeom prst="rect">
            <a:avLst/>
          </a:prstGeom>
          <a:noFill/>
          <a:ln w="9525">
            <a:noFill/>
            <a:round/>
            <a:headEnd/>
            <a:tailEnd/>
          </a:ln>
        </p:spPr>
        <p:txBody>
          <a:bodyPr/>
          <a:lstStyle/>
          <a:p>
            <a:pPr algn="l">
              <a:spcBef>
                <a:spcPts val="700"/>
              </a:spcBef>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a:solidFill>
                  <a:srgbClr val="333333"/>
                </a:solidFill>
                <a:latin typeface="Tahoma" pitchFamily="34" charset="0"/>
              </a:rPr>
              <a:t>DMF records were scored according to reliability of age reporting. The scoring system included the following scores:</a:t>
            </a:r>
          </a:p>
          <a:p>
            <a:pPr algn="l">
              <a:spcBef>
                <a:spcPts val="700"/>
              </a:spcBef>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000" dirty="0">
                <a:solidFill>
                  <a:srgbClr val="333333"/>
                </a:solidFill>
                <a:latin typeface="Tahoma" pitchFamily="34" charset="0"/>
                <a:cs typeface="Times New Roman" pitchFamily="18" charset="0"/>
              </a:rPr>
              <a:t>1 – several early historical sources agree about birth date</a:t>
            </a:r>
          </a:p>
          <a:p>
            <a:pPr algn="l">
              <a:spcBef>
                <a:spcPts val="700"/>
              </a:spcBef>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000" dirty="0">
                <a:solidFill>
                  <a:srgbClr val="333333"/>
                </a:solidFill>
                <a:latin typeface="Tahoma" pitchFamily="34" charset="0"/>
                <a:cs typeface="Times New Roman" pitchFamily="18" charset="0"/>
              </a:rPr>
              <a:t>2 – one early historical sources agrees about birth date</a:t>
            </a:r>
          </a:p>
          <a:p>
            <a:pPr algn="l">
              <a:spcBef>
                <a:spcPts val="700"/>
              </a:spcBef>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000" dirty="0">
                <a:solidFill>
                  <a:srgbClr val="333333"/>
                </a:solidFill>
                <a:latin typeface="Tahoma" pitchFamily="34" charset="0"/>
                <a:cs typeface="Times New Roman" pitchFamily="18" charset="0"/>
              </a:rPr>
              <a:t>3 – later sources agree about birth date</a:t>
            </a:r>
          </a:p>
          <a:p>
            <a:pPr algn="l">
              <a:spcBef>
                <a:spcPts val="700"/>
              </a:spcBef>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000" dirty="0">
                <a:solidFill>
                  <a:srgbClr val="333333"/>
                </a:solidFill>
                <a:latin typeface="Tahoma" pitchFamily="34" charset="0"/>
                <a:cs typeface="Times New Roman" pitchFamily="18" charset="0"/>
              </a:rPr>
              <a:t>4 – early sources disagree</a:t>
            </a:r>
          </a:p>
          <a:p>
            <a:pPr algn="l">
              <a:spcBef>
                <a:spcPts val="700"/>
              </a:spcBef>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000" dirty="0">
                <a:solidFill>
                  <a:srgbClr val="333333"/>
                </a:solidFill>
                <a:latin typeface="Tahoma" pitchFamily="34" charset="0"/>
                <a:cs typeface="Times New Roman" pitchFamily="18" charset="0"/>
              </a:rPr>
              <a:t>5 – foreign-born individual arrived in the U.S. later in life </a:t>
            </a:r>
          </a:p>
          <a:p>
            <a:pPr algn="l">
              <a:spcBef>
                <a:spcPts val="700"/>
              </a:spcBef>
              <a:buClrTx/>
              <a:buSzPct val="7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000" dirty="0">
                <a:solidFill>
                  <a:srgbClr val="333333"/>
                </a:solidFill>
                <a:latin typeface="Tahoma" pitchFamily="34" charset="0"/>
                <a:cs typeface="Times New Roman" pitchFamily="18" charset="0"/>
              </a:rPr>
              <a:t>6 – not found in any sources</a:t>
            </a:r>
          </a:p>
        </p:txBody>
      </p:sp>
      <p:sp>
        <p:nvSpPr>
          <p:cNvPr id="35844" name="Text Box 3"/>
          <p:cNvSpPr txBox="1">
            <a:spLocks noChangeArrowheads="1"/>
          </p:cNvSpPr>
          <p:nvPr/>
        </p:nvSpPr>
        <p:spPr bwMode="auto">
          <a:xfrm>
            <a:off x="838200" y="1371600"/>
            <a:ext cx="7848600" cy="1202510"/>
          </a:xfrm>
          <a:prstGeom prst="rect">
            <a:avLst/>
          </a:prstGeom>
          <a:noFill/>
          <a:ln w="9525">
            <a:noFill/>
            <a:round/>
            <a:headEnd/>
            <a:tailEnd/>
          </a:ln>
        </p:spPr>
        <p:txBody>
          <a:bodyPr lIns="90000" tIns="46800" rIns="90000" bIns="46800">
            <a:spAutoFit/>
          </a:bodyPr>
          <a:lstStyle/>
          <a:p>
            <a:pPr algn="l">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2400" dirty="0">
                <a:solidFill>
                  <a:srgbClr val="000000"/>
                </a:solidFill>
                <a:latin typeface="Arial" pitchFamily="34" charset="0"/>
                <a:cs typeface="Arial" pitchFamily="34" charset="0"/>
              </a:rPr>
              <a:t>Age validation was conducted by linkage of DMF records to early historical sources (U.S. censuses, birth and marriage records, draft registration cards).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785149" y="151435"/>
            <a:ext cx="7772400" cy="990600"/>
          </a:xfrm>
        </p:spPr>
        <p:txBody>
          <a:bodyPr>
            <a:normAutofit/>
          </a:bodyPr>
          <a:lstStyle/>
          <a:p>
            <a:pPr eaLnBrk="1" hangingPunct="1"/>
            <a:r>
              <a:rPr lang="en-US" altLang="en-US" sz="2800" dirty="0" smtClean="0">
                <a:latin typeface="Arial" pitchFamily="34" charset="0"/>
                <a:cs typeface="Arial" pitchFamily="34" charset="0"/>
              </a:rPr>
              <a:t>This book published in 1991 summarized </a:t>
            </a:r>
            <a:r>
              <a:rPr lang="en-US" altLang="en-US" sz="2800" smtClean="0">
                <a:latin typeface="Arial" pitchFamily="34" charset="0"/>
                <a:cs typeface="Arial" pitchFamily="34" charset="0"/>
              </a:rPr>
              <a:t>our earlier studies </a:t>
            </a:r>
            <a:r>
              <a:rPr lang="en-US" altLang="en-US" sz="2800" dirty="0" smtClean="0">
                <a:latin typeface="Arial" pitchFamily="34" charset="0"/>
                <a:cs typeface="Arial" pitchFamily="34" charset="0"/>
              </a:rPr>
              <a:t>of the </a:t>
            </a:r>
            <a:r>
              <a:rPr lang="en-US" altLang="en-US" sz="2800" dirty="0" err="1" smtClean="0">
                <a:latin typeface="Arial" pitchFamily="34" charset="0"/>
                <a:cs typeface="Arial" pitchFamily="34" charset="0"/>
              </a:rPr>
              <a:t>Gompertz</a:t>
            </a:r>
            <a:r>
              <a:rPr lang="en-US" altLang="en-US" sz="2800" dirty="0" smtClean="0">
                <a:latin typeface="Arial" pitchFamily="34" charset="0"/>
                <a:cs typeface="Arial" pitchFamily="34" charset="0"/>
              </a:rPr>
              <a:t> law</a:t>
            </a:r>
          </a:p>
        </p:txBody>
      </p:sp>
      <p:pic>
        <p:nvPicPr>
          <p:cNvPr id="6" name="Picture 9" descr="book"/>
          <p:cNvPicPr>
            <a:picLocks noChangeAspect="1" noChangeArrowheads="1"/>
          </p:cNvPicPr>
          <p:nvPr/>
        </p:nvPicPr>
        <p:blipFill>
          <a:blip r:embed="rId2"/>
          <a:srcRect/>
          <a:stretch>
            <a:fillRect/>
          </a:stretch>
        </p:blipFill>
        <p:spPr>
          <a:xfrm>
            <a:off x="2534856" y="1203767"/>
            <a:ext cx="4155311" cy="4988689"/>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7389" y="136527"/>
            <a:ext cx="8226425" cy="1311275"/>
          </a:xfrm>
        </p:spPr>
        <p:txBody>
          <a:bodyPr/>
          <a:lstStyle/>
          <a:p>
            <a:r>
              <a:rPr lang="en-US" altLang="en-US" sz="2400" smtClean="0"/>
              <a:t>Percent of records with questionable quality as a function of age. 1898, 1900 and 1902 birth cohorts</a:t>
            </a:r>
          </a:p>
        </p:txBody>
      </p:sp>
      <p:sp>
        <p:nvSpPr>
          <p:cNvPr id="27651" name="TextBox 4"/>
          <p:cNvSpPr txBox="1">
            <a:spLocks noChangeArrowheads="1"/>
          </p:cNvSpPr>
          <p:nvPr/>
        </p:nvSpPr>
        <p:spPr bwMode="auto">
          <a:xfrm>
            <a:off x="844379" y="5462073"/>
            <a:ext cx="7924800" cy="584200"/>
          </a:xfrm>
          <a:prstGeom prst="rect">
            <a:avLst/>
          </a:prstGeom>
          <a:noFill/>
          <a:ln w="9525">
            <a:noFill/>
            <a:miter lim="800000"/>
            <a:headEnd/>
            <a:tailEnd/>
          </a:ln>
        </p:spPr>
        <p:txBody>
          <a:bodyPr>
            <a:spAutoFit/>
          </a:bodyPr>
          <a:lstStyle/>
          <a:p>
            <a:r>
              <a:rPr lang="en-US" altLang="en-US" dirty="0">
                <a:solidFill>
                  <a:schemeClr val="tx1"/>
                </a:solidFill>
              </a:rPr>
              <a:t>Results of age validation study for samples of 100 records, by age group. </a:t>
            </a:r>
          </a:p>
          <a:p>
            <a:r>
              <a:rPr lang="en-US" altLang="en-US" sz="1400" dirty="0">
                <a:solidFill>
                  <a:schemeClr val="tx1"/>
                </a:solidFill>
              </a:rPr>
              <a:t>For ages 109 and 110+ years sample sizes were slightly higher than 100. </a:t>
            </a:r>
          </a:p>
        </p:txBody>
      </p:sp>
      <p:pic>
        <p:nvPicPr>
          <p:cNvPr id="27652" name="Picture 8"/>
          <p:cNvPicPr>
            <a:picLocks noChangeAspect="1" noChangeArrowheads="1"/>
          </p:cNvPicPr>
          <p:nvPr/>
        </p:nvPicPr>
        <p:blipFill>
          <a:blip r:embed="rId2"/>
          <a:srcRect/>
          <a:stretch>
            <a:fillRect/>
          </a:stretch>
        </p:blipFill>
        <p:spPr bwMode="auto">
          <a:xfrm>
            <a:off x="603422" y="1118287"/>
            <a:ext cx="82296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47700" y="838200"/>
            <a:ext cx="8077200" cy="1066800"/>
          </a:xfrm>
        </p:spPr>
        <p:txBody>
          <a:bodyPr/>
          <a:lstStyle/>
          <a:p>
            <a:pPr eaLnBrk="1" hangingPunct="1"/>
            <a:r>
              <a:rPr lang="en-US" altLang="en-US" b="1" dirty="0" smtClean="0">
                <a:solidFill>
                  <a:schemeClr val="accent3">
                    <a:lumMod val="75000"/>
                  </a:schemeClr>
                </a:solidFill>
              </a:rPr>
              <a:t>Further development</a:t>
            </a:r>
          </a:p>
        </p:txBody>
      </p:sp>
      <p:sp>
        <p:nvSpPr>
          <p:cNvPr id="33795" name="TextBox 2"/>
          <p:cNvSpPr txBox="1">
            <a:spLocks noChangeArrowheads="1"/>
          </p:cNvSpPr>
          <p:nvPr/>
        </p:nvSpPr>
        <p:spPr bwMode="auto">
          <a:xfrm>
            <a:off x="685800" y="1905000"/>
            <a:ext cx="7696200" cy="954088"/>
          </a:xfrm>
          <a:prstGeom prst="rect">
            <a:avLst/>
          </a:prstGeom>
          <a:noFill/>
          <a:ln w="9525">
            <a:noFill/>
            <a:miter lim="800000"/>
            <a:headEnd/>
            <a:tailEnd/>
          </a:ln>
        </p:spPr>
        <p:txBody>
          <a:bodyPr>
            <a:spAutoFit/>
          </a:bodyPr>
          <a:lstStyle/>
          <a:p>
            <a:r>
              <a:rPr lang="en-US" altLang="en-US" sz="2800" b="1" dirty="0">
                <a:solidFill>
                  <a:schemeClr val="tx1"/>
                </a:solidFill>
              </a:rPr>
              <a:t>Direct age validation of all records at ages </a:t>
            </a:r>
            <a:r>
              <a:rPr lang="en-US" altLang="en-US" sz="2800" b="1" dirty="0" smtClean="0">
                <a:solidFill>
                  <a:schemeClr val="tx1"/>
                </a:solidFill>
              </a:rPr>
              <a:t>105 </a:t>
            </a:r>
            <a:r>
              <a:rPr lang="en-US" altLang="en-US" sz="2800" b="1" dirty="0">
                <a:solidFill>
                  <a:schemeClr val="tx1"/>
                </a:solidFill>
              </a:rPr>
              <a:t>and over for those born in </a:t>
            </a:r>
            <a:r>
              <a:rPr lang="en-US" altLang="en-US" sz="2800" b="1" dirty="0" smtClean="0">
                <a:solidFill>
                  <a:schemeClr val="tx1"/>
                </a:solidFill>
              </a:rPr>
              <a:t>1900, our 2019 study</a:t>
            </a:r>
            <a:endParaRPr lang="en-US" altLang="en-US" sz="2800" b="1" dirty="0">
              <a:solidFill>
                <a:schemeClr val="tx1"/>
              </a:solidFill>
            </a:endParaRPr>
          </a:p>
        </p:txBody>
      </p:sp>
      <p:pic>
        <p:nvPicPr>
          <p:cNvPr id="33796" name="Picture 4"/>
          <p:cNvPicPr>
            <a:picLocks noChangeAspect="1" noChangeArrowheads="1"/>
          </p:cNvPicPr>
          <p:nvPr/>
        </p:nvPicPr>
        <p:blipFill>
          <a:blip r:embed="rId3"/>
          <a:srcRect/>
          <a:stretch>
            <a:fillRect/>
          </a:stretch>
        </p:blipFill>
        <p:spPr bwMode="auto">
          <a:xfrm>
            <a:off x="762000" y="3505202"/>
            <a:ext cx="8001000"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369888" y="304802"/>
            <a:ext cx="8382000" cy="955675"/>
          </a:xfrm>
          <a:prstGeom prst="rect">
            <a:avLst/>
          </a:prstGeom>
          <a:noFill/>
          <a:ln w="9525">
            <a:noFill/>
            <a:round/>
            <a:headEnd/>
            <a:tailEnd/>
          </a:ln>
        </p:spPr>
        <p:txBody>
          <a:bodyPr lIns="90000" tIns="46800" rIns="90000" bIns="46800">
            <a:spAutoFit/>
          </a:bodyPr>
          <a:lstStyle/>
          <a:p>
            <a:pPr>
              <a:spcBef>
                <a:spcPts val="1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b="1" dirty="0"/>
              <a:t>Mortality of U.S. men (left) and women (right) born in 1900 before and after data cleaning</a:t>
            </a:r>
          </a:p>
        </p:txBody>
      </p:sp>
      <p:pic>
        <p:nvPicPr>
          <p:cNvPr id="9219" name="Picture 40"/>
          <p:cNvPicPr>
            <a:picLocks noChangeAspect="1" noChangeArrowheads="1"/>
          </p:cNvPicPr>
          <p:nvPr/>
        </p:nvPicPr>
        <p:blipFill>
          <a:blip r:embed="rId3"/>
          <a:srcRect/>
          <a:stretch>
            <a:fillRect/>
          </a:stretch>
        </p:blipFill>
        <p:spPr bwMode="auto">
          <a:xfrm>
            <a:off x="31165800" y="15316200"/>
            <a:ext cx="8686800" cy="6496050"/>
          </a:xfrm>
          <a:prstGeom prst="rect">
            <a:avLst/>
          </a:prstGeom>
          <a:noFill/>
          <a:ln w="9525">
            <a:noFill/>
            <a:miter lim="800000"/>
            <a:headEnd/>
            <a:tailEnd/>
          </a:ln>
        </p:spPr>
      </p:pic>
      <p:pic>
        <p:nvPicPr>
          <p:cNvPr id="9220" name="Picture 5"/>
          <p:cNvPicPr>
            <a:picLocks noChangeAspect="1" noChangeArrowheads="1"/>
          </p:cNvPicPr>
          <p:nvPr/>
        </p:nvPicPr>
        <p:blipFill>
          <a:blip r:embed="rId4"/>
          <a:srcRect/>
          <a:stretch>
            <a:fillRect/>
          </a:stretch>
        </p:blipFill>
        <p:spPr bwMode="auto">
          <a:xfrm>
            <a:off x="221226" y="1447800"/>
            <a:ext cx="6463259" cy="4525297"/>
          </a:xfrm>
          <a:prstGeom prst="rect">
            <a:avLst/>
          </a:prstGeom>
          <a:noFill/>
          <a:ln w="9525">
            <a:noFill/>
            <a:miter lim="800000"/>
            <a:headEnd/>
            <a:tailEnd/>
          </a:ln>
        </p:spPr>
      </p:pic>
      <p:sp>
        <p:nvSpPr>
          <p:cNvPr id="5" name="TextBox 4"/>
          <p:cNvSpPr txBox="1"/>
          <p:nvPr/>
        </p:nvSpPr>
        <p:spPr>
          <a:xfrm>
            <a:off x="7097618" y="1592827"/>
            <a:ext cx="1740354" cy="3416320"/>
          </a:xfrm>
          <a:prstGeom prst="rect">
            <a:avLst/>
          </a:prstGeom>
          <a:noFill/>
        </p:spPr>
        <p:txBody>
          <a:bodyPr wrap="square" rtlCol="0">
            <a:spAutoFit/>
          </a:bodyPr>
          <a:lstStyle/>
          <a:p>
            <a:r>
              <a:rPr lang="en-US" dirty="0" smtClean="0"/>
              <a:t>Source: </a:t>
            </a:r>
            <a:r>
              <a:rPr lang="en-US" dirty="0" err="1" smtClean="0"/>
              <a:t>Gavrilov</a:t>
            </a:r>
            <a:r>
              <a:rPr lang="en-US" dirty="0" smtClean="0"/>
              <a:t>, </a:t>
            </a:r>
            <a:r>
              <a:rPr lang="en-US" dirty="0" err="1" smtClean="0"/>
              <a:t>Gavrilova</a:t>
            </a:r>
            <a:r>
              <a:rPr lang="en-US" dirty="0" smtClean="0"/>
              <a:t>, PLOS Biology, 2019.</a:t>
            </a:r>
          </a:p>
          <a:p>
            <a:endParaRPr lang="en-US" dirty="0" smtClean="0"/>
          </a:p>
          <a:p>
            <a:r>
              <a:rPr lang="en-US" dirty="0" smtClean="0"/>
              <a:t>Data: 1900 DMF  birth cohort cleaned after age 104 years of age using linkage to historical documents</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762000" y="2438402"/>
            <a:ext cx="7772400" cy="1470025"/>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solidFill>
                  <a:srgbClr val="8A001A"/>
                </a:solidFill>
                <a:latin typeface="Tahoma" pitchFamily="34" charset="0"/>
              </a:rPr>
              <a:t>Conclusion: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sz="4000" b="1" dirty="0">
              <a:solidFill>
                <a:srgbClr val="8A001A"/>
              </a:solidFill>
              <a:latin typeface="Tahoma" pitchFamily="34"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solidFill>
                  <a:schemeClr val="tx1"/>
                </a:solidFill>
                <a:latin typeface="Tahoma" pitchFamily="34" charset="0"/>
              </a:rPr>
              <a:t>Age misreporting produces spurious mortality </a:t>
            </a:r>
            <a:r>
              <a:rPr lang="en-US" altLang="en-US" sz="4000" b="1" dirty="0" smtClean="0">
                <a:solidFill>
                  <a:schemeClr val="tx1"/>
                </a:solidFill>
                <a:latin typeface="Tahoma" pitchFamily="34" charset="0"/>
              </a:rPr>
              <a:t>deceleration</a:t>
            </a:r>
            <a:endParaRPr lang="en-US" altLang="en-US" sz="4000" b="1" dirty="0">
              <a:solidFill>
                <a:schemeClr val="tx1"/>
              </a:solidFill>
              <a:latin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457200"/>
            <a:ext cx="8534400" cy="990600"/>
          </a:xfrm>
        </p:spPr>
        <p:txBody>
          <a:bodyPr/>
          <a:lstStyle/>
          <a:p>
            <a:pPr eaLnBrk="1" hangingPunct="1"/>
            <a:r>
              <a:rPr lang="en-US" altLang="en-US" dirty="0" smtClean="0"/>
              <a:t>Hypothesis</a:t>
            </a:r>
          </a:p>
        </p:txBody>
      </p:sp>
      <p:sp>
        <p:nvSpPr>
          <p:cNvPr id="25603" name="Text Box 3"/>
          <p:cNvSpPr txBox="1">
            <a:spLocks noChangeArrowheads="1"/>
          </p:cNvSpPr>
          <p:nvPr/>
        </p:nvSpPr>
        <p:spPr bwMode="auto">
          <a:xfrm>
            <a:off x="601362" y="1455597"/>
            <a:ext cx="8001000" cy="4031873"/>
          </a:xfrm>
          <a:prstGeom prst="rect">
            <a:avLst/>
          </a:prstGeom>
          <a:noFill/>
          <a:ln w="9525">
            <a:noFill/>
            <a:miter lim="800000"/>
            <a:headEnd/>
            <a:tailEnd/>
          </a:ln>
        </p:spPr>
        <p:txBody>
          <a:bodyPr wrap="square">
            <a:spAutoFit/>
          </a:bodyPr>
          <a:lstStyle/>
          <a:p>
            <a:pPr algn="l">
              <a:spcBef>
                <a:spcPct val="50000"/>
              </a:spcBef>
              <a:defRPr/>
            </a:pPr>
            <a:r>
              <a:rPr lang="en-US" sz="3200" b="1" dirty="0">
                <a:solidFill>
                  <a:schemeClr val="tx2"/>
                </a:solidFill>
                <a:latin typeface="+mn-lt"/>
              </a:rPr>
              <a:t>Mortality deceleration at advanced ages may be caused by poor data quality (age exaggeration) at very advanced ages</a:t>
            </a:r>
          </a:p>
          <a:p>
            <a:pPr>
              <a:spcBef>
                <a:spcPct val="50000"/>
              </a:spcBef>
              <a:defRPr/>
            </a:pPr>
            <a:r>
              <a:rPr lang="en-US" altLang="en-US" sz="3200" b="1" dirty="0" smtClean="0">
                <a:solidFill>
                  <a:srgbClr val="024D7C"/>
                </a:solidFill>
              </a:rPr>
              <a:t>If this hypothesis is correct then mortality deceleration should be more prevalent among historically older birth cohorts</a:t>
            </a:r>
          </a:p>
          <a:p>
            <a:pPr algn="l">
              <a:spcBef>
                <a:spcPct val="50000"/>
              </a:spcBef>
              <a:defRPr/>
            </a:pPr>
            <a:endParaRPr lang="en-US" sz="3200" b="1" dirty="0">
              <a:latin typeface="+mn-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799" y="457200"/>
            <a:ext cx="8690919" cy="990600"/>
          </a:xfrm>
        </p:spPr>
        <p:txBody>
          <a:bodyPr>
            <a:noAutofit/>
          </a:bodyPr>
          <a:lstStyle/>
          <a:p>
            <a:pPr eaLnBrk="1" hangingPunct="1"/>
            <a:r>
              <a:rPr lang="en-US" altLang="en-US" sz="3200" b="1" dirty="0" smtClean="0">
                <a:solidFill>
                  <a:schemeClr val="accent3">
                    <a:lumMod val="75000"/>
                  </a:schemeClr>
                </a:solidFill>
              </a:rPr>
              <a:t>In 2019 we found a new trend in old-age mortality using U.S. cohort data: Transition from mortality deceleration to the </a:t>
            </a:r>
            <a:r>
              <a:rPr lang="en-US" altLang="en-US" sz="3200" b="1" dirty="0" err="1" smtClean="0">
                <a:solidFill>
                  <a:schemeClr val="accent3">
                    <a:lumMod val="75000"/>
                  </a:schemeClr>
                </a:solidFill>
              </a:rPr>
              <a:t>Gompertz</a:t>
            </a:r>
            <a:r>
              <a:rPr lang="en-US" altLang="en-US" sz="3200" b="1" dirty="0" smtClean="0">
                <a:solidFill>
                  <a:schemeClr val="accent3">
                    <a:lumMod val="75000"/>
                  </a:schemeClr>
                </a:solidFill>
              </a:rPr>
              <a:t> trajectory</a:t>
            </a:r>
          </a:p>
        </p:txBody>
      </p:sp>
      <p:pic>
        <p:nvPicPr>
          <p:cNvPr id="1026" name="Picture 2"/>
          <p:cNvPicPr>
            <a:picLocks noChangeAspect="1" noChangeArrowheads="1"/>
          </p:cNvPicPr>
          <p:nvPr/>
        </p:nvPicPr>
        <p:blipFill>
          <a:blip r:embed="rId3"/>
          <a:srcRect/>
          <a:stretch>
            <a:fillRect/>
          </a:stretch>
        </p:blipFill>
        <p:spPr bwMode="auto">
          <a:xfrm>
            <a:off x="940498" y="1787610"/>
            <a:ext cx="7308056" cy="42028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53863" y="430532"/>
            <a:ext cx="8458200" cy="914400"/>
          </a:xfrm>
        </p:spPr>
        <p:txBody>
          <a:bodyPr>
            <a:normAutofit fontScale="90000"/>
          </a:bodyPr>
          <a:lstStyle/>
          <a:p>
            <a:pPr eaLnBrk="1" hangingPunct="1"/>
            <a:r>
              <a:rPr lang="en-US" altLang="en-US" sz="3200" dirty="0" smtClean="0"/>
              <a:t/>
            </a:r>
            <a:br>
              <a:rPr lang="en-US" altLang="en-US" sz="3200" dirty="0" smtClean="0"/>
            </a:br>
            <a:r>
              <a:rPr lang="en-US" altLang="en-US" sz="3200" b="1" dirty="0" smtClean="0">
                <a:solidFill>
                  <a:schemeClr val="accent3">
                    <a:lumMod val="75000"/>
                  </a:schemeClr>
                </a:solidFill>
              </a:rPr>
              <a:t>Transition to the </a:t>
            </a:r>
            <a:r>
              <a:rPr lang="en-US" altLang="en-US" sz="3200" b="1" dirty="0" err="1" smtClean="0">
                <a:solidFill>
                  <a:schemeClr val="accent3">
                    <a:lumMod val="75000"/>
                  </a:schemeClr>
                </a:solidFill>
              </a:rPr>
              <a:t>Gompertz</a:t>
            </a:r>
            <a:r>
              <a:rPr lang="en-US" altLang="en-US" sz="3200" b="1" dirty="0" smtClean="0">
                <a:solidFill>
                  <a:schemeClr val="accent3">
                    <a:lumMod val="75000"/>
                  </a:schemeClr>
                </a:solidFill>
              </a:rPr>
              <a:t> model</a:t>
            </a:r>
            <a:r>
              <a:rPr lang="en-US" altLang="en-US" sz="3200" dirty="0" smtClean="0">
                <a:solidFill>
                  <a:schemeClr val="accent2"/>
                </a:solidFill>
              </a:rPr>
              <a:t/>
            </a:r>
            <a:br>
              <a:rPr lang="en-US" altLang="en-US" sz="3200" dirty="0" smtClean="0">
                <a:solidFill>
                  <a:schemeClr val="accent2"/>
                </a:solidFill>
              </a:rPr>
            </a:br>
            <a:r>
              <a:rPr lang="en-US" altLang="en-US" sz="3200" dirty="0" smtClean="0"/>
              <a:t/>
            </a:r>
            <a:br>
              <a:rPr lang="en-US" altLang="en-US" sz="3200" dirty="0" smtClean="0"/>
            </a:br>
            <a:r>
              <a:rPr lang="en-US" altLang="en-US" sz="2800" dirty="0" smtClean="0"/>
              <a:t>Mortality of U.S. women (left) and men (right) in earlier and later birth cohorts</a:t>
            </a:r>
            <a:br>
              <a:rPr lang="en-US" altLang="en-US" sz="2800" dirty="0" smtClean="0"/>
            </a:br>
            <a:endParaRPr lang="en-US" altLang="en-US" sz="2400" dirty="0" smtClean="0">
              <a:solidFill>
                <a:schemeClr val="accent2"/>
              </a:solidFill>
            </a:endParaRPr>
          </a:p>
        </p:txBody>
      </p:sp>
      <p:sp>
        <p:nvSpPr>
          <p:cNvPr id="14339" name="TextBox 3"/>
          <p:cNvSpPr txBox="1">
            <a:spLocks noChangeArrowheads="1"/>
          </p:cNvSpPr>
          <p:nvPr/>
        </p:nvSpPr>
        <p:spPr bwMode="auto">
          <a:xfrm>
            <a:off x="381000" y="5507126"/>
            <a:ext cx="8763000" cy="523220"/>
          </a:xfrm>
          <a:prstGeom prst="rect">
            <a:avLst/>
          </a:prstGeom>
          <a:noFill/>
          <a:ln w="9525">
            <a:noFill/>
            <a:miter lim="800000"/>
            <a:headEnd/>
            <a:tailEnd/>
          </a:ln>
        </p:spPr>
        <p:txBody>
          <a:bodyPr>
            <a:spAutoFit/>
          </a:bodyPr>
          <a:lstStyle/>
          <a:p>
            <a:pPr algn="l"/>
            <a:r>
              <a:rPr lang="en-US" altLang="en-US" sz="1400" dirty="0">
                <a:solidFill>
                  <a:schemeClr val="tx1"/>
                </a:solidFill>
              </a:rPr>
              <a:t>Source: </a:t>
            </a:r>
            <a:r>
              <a:rPr lang="en-US" altLang="en-US" sz="1400" dirty="0" err="1">
                <a:solidFill>
                  <a:schemeClr val="tx1"/>
                </a:solidFill>
              </a:rPr>
              <a:t>Gavrilov</a:t>
            </a:r>
            <a:r>
              <a:rPr lang="en-US" altLang="en-US" sz="1400" dirty="0">
                <a:solidFill>
                  <a:schemeClr val="tx1"/>
                </a:solidFill>
              </a:rPr>
              <a:t>, </a:t>
            </a:r>
            <a:r>
              <a:rPr lang="en-US" altLang="en-US" sz="1400" dirty="0" err="1">
                <a:solidFill>
                  <a:schemeClr val="tx1"/>
                </a:solidFill>
              </a:rPr>
              <a:t>Gavrilova</a:t>
            </a:r>
            <a:r>
              <a:rPr lang="en-US" altLang="en-US" sz="1400" dirty="0">
                <a:solidFill>
                  <a:schemeClr val="tx1"/>
                </a:solidFill>
              </a:rPr>
              <a:t>, New Trend in Old-Age Mortality: </a:t>
            </a:r>
            <a:r>
              <a:rPr lang="en-US" altLang="en-US" sz="1400" dirty="0" err="1">
                <a:solidFill>
                  <a:schemeClr val="tx1"/>
                </a:solidFill>
              </a:rPr>
              <a:t>Gompertzialization</a:t>
            </a:r>
            <a:r>
              <a:rPr lang="en-US" altLang="en-US" sz="1400" dirty="0">
                <a:solidFill>
                  <a:schemeClr val="tx1"/>
                </a:solidFill>
              </a:rPr>
              <a:t> of Mortality </a:t>
            </a:r>
            <a:r>
              <a:rPr lang="en-US" altLang="en-US" sz="1400" dirty="0" smtClean="0">
                <a:solidFill>
                  <a:schemeClr val="tx1"/>
                </a:solidFill>
              </a:rPr>
              <a:t>Trajectory, </a:t>
            </a:r>
            <a:r>
              <a:rPr lang="en-US" altLang="en-US" sz="1400" i="1" dirty="0">
                <a:solidFill>
                  <a:schemeClr val="tx1"/>
                </a:solidFill>
              </a:rPr>
              <a:t>Gerontology</a:t>
            </a:r>
            <a:r>
              <a:rPr lang="en-US" altLang="en-US" sz="1400" dirty="0">
                <a:solidFill>
                  <a:schemeClr val="tx1"/>
                </a:solidFill>
              </a:rPr>
              <a:t>, 2019.  </a:t>
            </a:r>
          </a:p>
        </p:txBody>
      </p:sp>
      <p:pic>
        <p:nvPicPr>
          <p:cNvPr id="14340" name="Picture 2"/>
          <p:cNvPicPr>
            <a:picLocks noChangeAspect="1" noChangeArrowheads="1"/>
          </p:cNvPicPr>
          <p:nvPr/>
        </p:nvPicPr>
        <p:blipFill>
          <a:blip r:embed="rId3"/>
          <a:srcRect/>
          <a:stretch>
            <a:fillRect/>
          </a:stretch>
        </p:blipFill>
        <p:spPr bwMode="auto">
          <a:xfrm>
            <a:off x="243068" y="1643605"/>
            <a:ext cx="8588416" cy="35997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457200"/>
            <a:ext cx="8534400" cy="990600"/>
          </a:xfrm>
        </p:spPr>
        <p:txBody>
          <a:bodyPr>
            <a:normAutofit fontScale="90000"/>
          </a:bodyPr>
          <a:lstStyle/>
          <a:p>
            <a:pPr>
              <a:spcBef>
                <a:spcPct val="50000"/>
              </a:spcBef>
              <a:defRPr/>
            </a:pPr>
            <a:r>
              <a:rPr lang="en-US" b="1" dirty="0" smtClean="0">
                <a:solidFill>
                  <a:schemeClr val="tx2"/>
                </a:solidFill>
              </a:rPr>
              <a:t>Is this trend observed in other countries?</a:t>
            </a:r>
            <a:endParaRPr lang="en-US" b="1" dirty="0"/>
          </a:p>
        </p:txBody>
      </p:sp>
      <p:sp>
        <p:nvSpPr>
          <p:cNvPr id="25603" name="Text Box 3"/>
          <p:cNvSpPr txBox="1">
            <a:spLocks noChangeArrowheads="1"/>
          </p:cNvSpPr>
          <p:nvPr/>
        </p:nvSpPr>
        <p:spPr bwMode="auto">
          <a:xfrm>
            <a:off x="609600" y="1524002"/>
            <a:ext cx="7479535" cy="4524315"/>
          </a:xfrm>
          <a:prstGeom prst="rect">
            <a:avLst/>
          </a:prstGeom>
          <a:noFill/>
          <a:ln w="9525">
            <a:noFill/>
            <a:miter lim="800000"/>
            <a:headEnd/>
            <a:tailEnd/>
          </a:ln>
        </p:spPr>
        <p:txBody>
          <a:bodyPr wrap="square">
            <a:spAutoFit/>
          </a:bodyPr>
          <a:lstStyle/>
          <a:p>
            <a:pPr>
              <a:buFont typeface="Wingdings" pitchFamily="2" charset="2"/>
              <a:buChar char="§"/>
            </a:pPr>
            <a:r>
              <a:rPr lang="en-US" altLang="en-US" sz="3200" b="1" dirty="0" smtClean="0"/>
              <a:t> We analyzed mortality for nine countries with relatively large populations in order to have sufficient number of survivors beyond age 100: Australia, Belgium, Canada, France, Italy, Japan, Spain, United Kingdom and USA.</a:t>
            </a:r>
          </a:p>
          <a:p>
            <a:pPr>
              <a:buFont typeface="Wingdings" pitchFamily="2" charset="2"/>
              <a:buChar char="§"/>
            </a:pPr>
            <a:endParaRPr lang="en-US" altLang="en-US" sz="3200" b="1" dirty="0" smtClean="0"/>
          </a:p>
          <a:p>
            <a:pPr>
              <a:buFont typeface="Wingdings" pitchFamily="2" charset="2"/>
              <a:buChar char="§"/>
            </a:pPr>
            <a:r>
              <a:rPr lang="en-US" altLang="en-US" sz="3200" b="1" dirty="0" smtClean="0"/>
              <a:t> For all nine studied countries we analyze mortality of 1880-1902 single-year birth cohorts for men and women separately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544115" y="400050"/>
            <a:ext cx="8305800" cy="609600"/>
          </a:xfrm>
        </p:spPr>
        <p:txBody>
          <a:bodyPr>
            <a:noAutofit/>
          </a:bodyPr>
          <a:lstStyle/>
          <a:p>
            <a:pPr eaLnBrk="1" hangingPunct="1"/>
            <a:r>
              <a:rPr lang="en-US" altLang="en-US" sz="4400" dirty="0" smtClean="0"/>
              <a:t>Methods</a:t>
            </a:r>
          </a:p>
        </p:txBody>
      </p:sp>
      <p:sp>
        <p:nvSpPr>
          <p:cNvPr id="12291" name="Subtitle 3"/>
          <p:cNvSpPr>
            <a:spLocks noGrp="1"/>
          </p:cNvSpPr>
          <p:nvPr>
            <p:ph type="subTitle" idx="1"/>
          </p:nvPr>
        </p:nvSpPr>
        <p:spPr>
          <a:xfrm>
            <a:off x="381000" y="1295400"/>
            <a:ext cx="8303046" cy="4953000"/>
          </a:xfrm>
        </p:spPr>
        <p:txBody>
          <a:bodyPr>
            <a:normAutofit fontScale="92500"/>
          </a:bodyPr>
          <a:lstStyle/>
          <a:p>
            <a:pPr algn="l">
              <a:buFont typeface="Wingdings" pitchFamily="2" charset="2"/>
              <a:buChar char="§"/>
            </a:pPr>
            <a:r>
              <a:rPr lang="en-US" altLang="en-US" sz="3600" b="1" dirty="0" smtClean="0"/>
              <a:t> We fit mortality for two competing models: the </a:t>
            </a:r>
            <a:r>
              <a:rPr lang="en-US" altLang="en-US" sz="3600" b="1" dirty="0" err="1" smtClean="0"/>
              <a:t>Gompertz</a:t>
            </a:r>
            <a:r>
              <a:rPr lang="en-US" altLang="en-US" sz="3600" b="1" dirty="0" smtClean="0"/>
              <a:t> model and the </a:t>
            </a:r>
            <a:r>
              <a:rPr lang="en-US" altLang="en-US" sz="3600" b="1" dirty="0" err="1" smtClean="0"/>
              <a:t>Kannisto</a:t>
            </a:r>
            <a:r>
              <a:rPr lang="en-US" altLang="en-US" sz="3600" b="1" dirty="0" smtClean="0"/>
              <a:t> (mortality deceleration) model using weighted non-linear regression method in the age interval 80-105 years (</a:t>
            </a:r>
            <a:r>
              <a:rPr lang="en-US" altLang="en-US" sz="3600" b="1" i="1" dirty="0" err="1" smtClean="0"/>
              <a:t>nlin</a:t>
            </a:r>
            <a:r>
              <a:rPr lang="en-US" altLang="en-US" sz="3600" b="1" dirty="0" smtClean="0"/>
              <a:t> procedure in </a:t>
            </a:r>
            <a:r>
              <a:rPr lang="en-US" altLang="en-US" sz="3600" b="1" dirty="0" err="1" smtClean="0"/>
              <a:t>Stata</a:t>
            </a:r>
            <a:r>
              <a:rPr lang="en-US" altLang="en-US" sz="3600" b="1" dirty="0" smtClean="0"/>
              <a:t>). Values of exposure were used as weights.</a:t>
            </a:r>
          </a:p>
          <a:p>
            <a:pPr algn="l">
              <a:buFont typeface="Wingdings" pitchFamily="2" charset="2"/>
              <a:buChar char="§"/>
            </a:pPr>
            <a:endParaRPr lang="en-US" altLang="en-US" sz="3600" b="1" dirty="0" smtClean="0"/>
          </a:p>
          <a:p>
            <a:pPr algn="l">
              <a:buFont typeface="Wingdings" pitchFamily="2" charset="2"/>
              <a:buChar char="§"/>
            </a:pPr>
            <a:r>
              <a:rPr lang="en-US" altLang="en-US" sz="3600" b="1" dirty="0" smtClean="0"/>
              <a:t> </a:t>
            </a:r>
            <a:r>
              <a:rPr lang="en-US" altLang="en-US" sz="3600" b="1" dirty="0" err="1" smtClean="0"/>
              <a:t>Akaike</a:t>
            </a:r>
            <a:r>
              <a:rPr lang="en-US" altLang="en-US" sz="3600" b="1" dirty="0" smtClean="0"/>
              <a:t> Information Criterion (AIC) is used to evaluate goodness of fit for the </a:t>
            </a:r>
            <a:r>
              <a:rPr lang="en-US" altLang="en-US" sz="3600" b="1" dirty="0" err="1" smtClean="0"/>
              <a:t>Gompertz</a:t>
            </a:r>
            <a:r>
              <a:rPr lang="en-US" altLang="en-US" sz="3600" b="1" dirty="0" smtClean="0"/>
              <a:t> and the </a:t>
            </a:r>
            <a:r>
              <a:rPr lang="en-US" altLang="en-US" sz="3600" b="1" dirty="0" err="1" smtClean="0"/>
              <a:t>Kannisto</a:t>
            </a:r>
            <a:r>
              <a:rPr lang="en-US" altLang="en-US" sz="3600" b="1" dirty="0" smtClean="0"/>
              <a:t> models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99535" y="531340"/>
            <a:ext cx="8458200" cy="914400"/>
          </a:xfrm>
        </p:spPr>
        <p:txBody>
          <a:bodyPr>
            <a:normAutofit fontScale="90000"/>
          </a:bodyPr>
          <a:lstStyle/>
          <a:p>
            <a:pPr eaLnBrk="1" hangingPunct="1"/>
            <a:r>
              <a:rPr lang="en-US" altLang="en-US" sz="3200" dirty="0" smtClean="0"/>
              <a:t/>
            </a:r>
            <a:br>
              <a:rPr lang="en-US" altLang="en-US" sz="3200" dirty="0" smtClean="0"/>
            </a:br>
            <a:r>
              <a:rPr lang="en-US" altLang="en-US" sz="2700" b="1" dirty="0" err="1" smtClean="0"/>
              <a:t>Gompertzialization</a:t>
            </a:r>
            <a:r>
              <a:rPr lang="en-US" altLang="en-US" sz="2700" b="1" dirty="0" smtClean="0"/>
              <a:t>:</a:t>
            </a:r>
            <a:r>
              <a:rPr lang="en-US" altLang="en-US" sz="2700" dirty="0" smtClean="0"/>
              <a:t/>
            </a:r>
            <a:br>
              <a:rPr lang="en-US" altLang="en-US" sz="2700" dirty="0" smtClean="0"/>
            </a:br>
            <a:r>
              <a:rPr lang="en-US" altLang="en-US" sz="2700" b="1" dirty="0" smtClean="0"/>
              <a:t>Transition from mortality deceleration to the </a:t>
            </a:r>
            <a:r>
              <a:rPr lang="en-US" altLang="en-US" sz="2700" b="1" dirty="0" err="1" smtClean="0"/>
              <a:t>Gompertz</a:t>
            </a:r>
            <a:r>
              <a:rPr lang="en-US" altLang="en-US" sz="2700" b="1" dirty="0" smtClean="0"/>
              <a:t> model</a:t>
            </a:r>
            <a:r>
              <a:rPr lang="en-US" altLang="en-US" sz="3200" dirty="0" smtClean="0"/>
              <a:t/>
            </a:r>
            <a:br>
              <a:rPr lang="en-US" altLang="en-US" sz="3200" dirty="0" smtClean="0"/>
            </a:br>
            <a:r>
              <a:rPr lang="en-US" altLang="en-US" sz="2200" dirty="0" smtClean="0"/>
              <a:t>Best models according to AIC differences for 1880-1902 birth cohorts, by country</a:t>
            </a:r>
            <a:br>
              <a:rPr lang="en-US" altLang="en-US" sz="2200" dirty="0" smtClean="0"/>
            </a:br>
            <a:r>
              <a:rPr lang="en-US" altLang="en-US" sz="2200" dirty="0" smtClean="0"/>
              <a:t>Comparison of </a:t>
            </a:r>
            <a:r>
              <a:rPr lang="en-US" altLang="en-US" sz="2200" dirty="0" err="1" smtClean="0"/>
              <a:t>Gompertz</a:t>
            </a:r>
            <a:r>
              <a:rPr lang="en-US" altLang="en-US" sz="2200" dirty="0" smtClean="0"/>
              <a:t> (</a:t>
            </a:r>
            <a:r>
              <a:rPr lang="en-US" altLang="en-US" sz="2200" b="1" i="1" dirty="0" smtClean="0"/>
              <a:t>G</a:t>
            </a:r>
            <a:r>
              <a:rPr lang="en-US" altLang="en-US" sz="2200" dirty="0" smtClean="0"/>
              <a:t>) and </a:t>
            </a:r>
            <a:r>
              <a:rPr lang="en-US" altLang="en-US" sz="2200" dirty="0" err="1" smtClean="0"/>
              <a:t>Kannisto</a:t>
            </a:r>
            <a:r>
              <a:rPr lang="en-US" altLang="en-US" sz="2200" dirty="0" smtClean="0"/>
              <a:t> (</a:t>
            </a:r>
            <a:r>
              <a:rPr lang="en-US" altLang="en-US" sz="2200" i="1" dirty="0" smtClean="0"/>
              <a:t>K</a:t>
            </a:r>
            <a:r>
              <a:rPr lang="en-US" altLang="en-US" sz="2200" dirty="0" smtClean="0"/>
              <a:t>) models. </a:t>
            </a:r>
            <a:r>
              <a:rPr lang="en-US" altLang="en-US" sz="2200" i="1" dirty="0" smtClean="0"/>
              <a:t>U</a:t>
            </a:r>
            <a:r>
              <a:rPr lang="en-US" altLang="en-US" sz="2200" dirty="0" smtClean="0"/>
              <a:t> – uncertain result (|</a:t>
            </a:r>
            <a:r>
              <a:rPr lang="el-GR" altLang="en-US" sz="2200" dirty="0" smtClean="0"/>
              <a:t>Δ</a:t>
            </a:r>
            <a:r>
              <a:rPr lang="en-US" altLang="en-US" sz="2200" dirty="0" smtClean="0"/>
              <a:t>AIC| &lt; 5)</a:t>
            </a:r>
          </a:p>
        </p:txBody>
      </p:sp>
      <p:sp>
        <p:nvSpPr>
          <p:cNvPr id="13315" name="TextBox 3"/>
          <p:cNvSpPr txBox="1">
            <a:spLocks noChangeArrowheads="1"/>
          </p:cNvSpPr>
          <p:nvPr/>
        </p:nvSpPr>
        <p:spPr bwMode="auto">
          <a:xfrm>
            <a:off x="381000" y="5762370"/>
            <a:ext cx="8763000" cy="307975"/>
          </a:xfrm>
          <a:prstGeom prst="rect">
            <a:avLst/>
          </a:prstGeom>
          <a:noFill/>
          <a:ln w="9525">
            <a:noFill/>
            <a:miter lim="800000"/>
            <a:headEnd/>
            <a:tailEnd/>
          </a:ln>
        </p:spPr>
        <p:txBody>
          <a:bodyPr>
            <a:spAutoFit/>
          </a:bodyPr>
          <a:lstStyle/>
          <a:p>
            <a:r>
              <a:rPr lang="en-US" altLang="en-US" sz="1400" dirty="0">
                <a:solidFill>
                  <a:schemeClr val="tx1"/>
                </a:solidFill>
              </a:rPr>
              <a:t>Fitting age-specific cohort death rates taken from the Human Mortality Database </a:t>
            </a:r>
          </a:p>
        </p:txBody>
      </p:sp>
      <p:graphicFrame>
        <p:nvGraphicFramePr>
          <p:cNvPr id="6" name="Table 5"/>
          <p:cNvGraphicFramePr>
            <a:graphicFrameLocks noGrp="1"/>
          </p:cNvGraphicFramePr>
          <p:nvPr/>
        </p:nvGraphicFramePr>
        <p:xfrm>
          <a:off x="132166" y="2147791"/>
          <a:ext cx="9011833" cy="3547432"/>
        </p:xfrm>
        <a:graphic>
          <a:graphicData uri="http://schemas.openxmlformats.org/drawingml/2006/table">
            <a:tbl>
              <a:tblPr/>
              <a:tblGrid>
                <a:gridCol w="745072"/>
                <a:gridCol w="309899"/>
                <a:gridCol w="360153"/>
                <a:gridCol w="418783"/>
                <a:gridCol w="276397"/>
                <a:gridCol w="270852"/>
                <a:gridCol w="348983"/>
                <a:gridCol w="348983"/>
                <a:gridCol w="348983"/>
                <a:gridCol w="348983"/>
                <a:gridCol w="348983"/>
                <a:gridCol w="348983"/>
                <a:gridCol w="348983"/>
                <a:gridCol w="348983"/>
                <a:gridCol w="348983"/>
                <a:gridCol w="348983"/>
                <a:gridCol w="348983"/>
                <a:gridCol w="348983"/>
                <a:gridCol w="348983"/>
                <a:gridCol w="348983"/>
                <a:gridCol w="348983"/>
                <a:gridCol w="348983"/>
                <a:gridCol w="348983"/>
                <a:gridCol w="348983"/>
                <a:gridCol w="348983"/>
              </a:tblGrid>
              <a:tr h="506776">
                <a:tc>
                  <a:txBody>
                    <a:bodyPr/>
                    <a:lstStyle/>
                    <a:p>
                      <a:pPr algn="l" fontAlgn="b"/>
                      <a:r>
                        <a:rPr lang="en-US" sz="1600" b="0" i="0" u="none" strike="noStrike" dirty="0">
                          <a:solidFill>
                            <a:srgbClr val="000000"/>
                          </a:solidFill>
                          <a:latin typeface="Calibri"/>
                        </a:rPr>
                        <a:t>Country</a:t>
                      </a:r>
                    </a:p>
                  </a:txBody>
                  <a:tcPr marL="3810" marR="3810" marT="5080"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Sex</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1880</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1881</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1882</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1883</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1884</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1885</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1886</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1887</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1888</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1889</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1890</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1891</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1892</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1893</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1894</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1895</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1896</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1897</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1898</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1899</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1900</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1901</a:t>
                      </a:r>
                    </a:p>
                  </a:txBody>
                  <a:tcPr marL="3810" marR="3810" marT="5080" marB="0" anchor="b">
                    <a:lnL>
                      <a:noFill/>
                    </a:lnL>
                    <a:lnR>
                      <a:noFill/>
                    </a:lnR>
                    <a:lnT>
                      <a:noFill/>
                    </a:lnT>
                    <a:lnB>
                      <a:noFill/>
                    </a:lnB>
                  </a:tcPr>
                </a:tc>
                <a:tc>
                  <a:txBody>
                    <a:bodyPr/>
                    <a:lstStyle/>
                    <a:p>
                      <a:pPr algn="r" fontAlgn="b"/>
                      <a:r>
                        <a:rPr lang="en-US" sz="1000" b="0" i="0" u="none" strike="noStrike" dirty="0">
                          <a:solidFill>
                            <a:srgbClr val="000000"/>
                          </a:solidFill>
                          <a:latin typeface="Calibri"/>
                        </a:rPr>
                        <a:t>1902</a:t>
                      </a:r>
                    </a:p>
                  </a:txBody>
                  <a:tcPr marL="3810" marR="3810" marT="5080" marB="0" anchor="b">
                    <a:lnL>
                      <a:noFill/>
                    </a:lnL>
                    <a:lnR>
                      <a:noFill/>
                    </a:lnR>
                    <a:lnT>
                      <a:noFill/>
                    </a:lnT>
                    <a:lnB>
                      <a:noFill/>
                    </a:lnB>
                  </a:tcPr>
                </a:tc>
              </a:tr>
              <a:tr h="506776">
                <a:tc>
                  <a:txBody>
                    <a:bodyPr/>
                    <a:lstStyle/>
                    <a:p>
                      <a:pPr algn="l" fontAlgn="b"/>
                      <a:r>
                        <a:rPr lang="en-US" sz="1600" b="0" i="0" u="none" strike="noStrike" dirty="0">
                          <a:solidFill>
                            <a:srgbClr val="000000"/>
                          </a:solidFill>
                          <a:latin typeface="Calibri"/>
                        </a:rPr>
                        <a:t>USA</a:t>
                      </a:r>
                    </a:p>
                  </a:txBody>
                  <a:tcPr marL="3810" marR="3810" marT="5080"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M</a:t>
                      </a:r>
                    </a:p>
                  </a:txBody>
                  <a:tcPr marL="3810" marR="3810" marT="5080" marB="0" anchor="b">
                    <a:lnL>
                      <a:noFill/>
                    </a:lnL>
                    <a:lnR>
                      <a:noFill/>
                    </a:lnR>
                    <a:lnT>
                      <a:noFill/>
                    </a:lnT>
                    <a:lnB>
                      <a:noFill/>
                    </a:lnB>
                  </a:tcPr>
                </a:tc>
                <a:tc>
                  <a:txBody>
                    <a:bodyPr/>
                    <a:lstStyle/>
                    <a:p>
                      <a:pPr algn="ctr" fontAlgn="b"/>
                      <a:r>
                        <a:rPr lang="en-US" sz="2000" b="0" i="1" u="none" strike="noStrike" dirty="0">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U</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U</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r>
              <a:tr h="506776">
                <a:tc>
                  <a:txBody>
                    <a:bodyPr/>
                    <a:lstStyle/>
                    <a:p>
                      <a:pPr algn="l" fontAlgn="b"/>
                      <a:endParaRPr lang="en-US" sz="1600" b="0" i="0" u="none" strike="noStrike" dirty="0">
                        <a:solidFill>
                          <a:srgbClr val="000000"/>
                        </a:solidFill>
                        <a:latin typeface="Calibri"/>
                      </a:endParaRPr>
                    </a:p>
                  </a:txBody>
                  <a:tcPr marL="3810" marR="3810" marT="5080"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F</a:t>
                      </a:r>
                    </a:p>
                  </a:txBody>
                  <a:tcPr marL="3810" marR="3810" marT="5080" marB="0" anchor="b">
                    <a:lnL>
                      <a:noFill/>
                    </a:lnL>
                    <a:lnR>
                      <a:noFill/>
                    </a:lnR>
                    <a:lnT>
                      <a:noFill/>
                    </a:lnT>
                    <a:lnB>
                      <a:noFill/>
                    </a:lnB>
                  </a:tcPr>
                </a:tc>
                <a:tc>
                  <a:txBody>
                    <a:bodyPr/>
                    <a:lstStyle/>
                    <a:p>
                      <a:pPr algn="ctr" fontAlgn="b"/>
                      <a:r>
                        <a:rPr lang="en-US" sz="2000" b="0" i="1" u="none" strike="noStrike" dirty="0">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U</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r>
              <a:tr h="506776">
                <a:tc>
                  <a:txBody>
                    <a:bodyPr/>
                    <a:lstStyle/>
                    <a:p>
                      <a:pPr algn="l" fontAlgn="b"/>
                      <a:r>
                        <a:rPr lang="en-US" sz="1600" b="0" i="0" u="none" strike="noStrike" dirty="0">
                          <a:solidFill>
                            <a:srgbClr val="000000"/>
                          </a:solidFill>
                          <a:latin typeface="Calibri"/>
                        </a:rPr>
                        <a:t>UK</a:t>
                      </a:r>
                    </a:p>
                  </a:txBody>
                  <a:tcPr marL="3810" marR="3810" marT="5080"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M</a:t>
                      </a:r>
                    </a:p>
                  </a:txBody>
                  <a:tcPr marL="3810" marR="3810" marT="5080" marB="0" anchor="b">
                    <a:lnL>
                      <a:noFill/>
                    </a:lnL>
                    <a:lnR>
                      <a:noFill/>
                    </a:lnR>
                    <a:lnT>
                      <a:noFill/>
                    </a:lnT>
                    <a:lnB>
                      <a:noFill/>
                    </a:lnB>
                  </a:tcPr>
                </a:tc>
                <a:tc>
                  <a:txBody>
                    <a:bodyPr/>
                    <a:lstStyle/>
                    <a:p>
                      <a:pPr algn="ctr" fontAlgn="b"/>
                      <a:r>
                        <a:rPr lang="en-US" sz="2000" b="0" i="1" u="none" strike="noStrike" dirty="0">
                          <a:solidFill>
                            <a:schemeClr val="tx1"/>
                          </a:solidFill>
                          <a:latin typeface="Calibri"/>
                        </a:rPr>
                        <a:t>U</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U</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dirty="0">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U</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r>
              <a:tr h="506776">
                <a:tc>
                  <a:txBody>
                    <a:bodyPr/>
                    <a:lstStyle/>
                    <a:p>
                      <a:pPr algn="l" fontAlgn="b"/>
                      <a:endParaRPr lang="en-US" sz="1600" b="0" i="0" u="none" strike="noStrike" dirty="0">
                        <a:solidFill>
                          <a:srgbClr val="000000"/>
                        </a:solidFill>
                        <a:latin typeface="Calibri"/>
                      </a:endParaRPr>
                    </a:p>
                  </a:txBody>
                  <a:tcPr marL="3810" marR="3810" marT="5080"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F</a:t>
                      </a:r>
                    </a:p>
                  </a:txBody>
                  <a:tcPr marL="3810" marR="3810" marT="5080" marB="0" anchor="b">
                    <a:lnL>
                      <a:noFill/>
                    </a:lnL>
                    <a:lnR>
                      <a:noFill/>
                    </a:lnR>
                    <a:lnT>
                      <a:noFill/>
                    </a:lnT>
                    <a:lnB>
                      <a:noFill/>
                    </a:lnB>
                  </a:tcPr>
                </a:tc>
                <a:tc>
                  <a:txBody>
                    <a:bodyPr/>
                    <a:lstStyle/>
                    <a:p>
                      <a:pPr algn="ctr" fontAlgn="b"/>
                      <a:r>
                        <a:rPr lang="en-US" sz="2000" b="0" i="1" u="none" strike="noStrike" dirty="0">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dirty="0">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r>
              <a:tr h="506776">
                <a:tc>
                  <a:txBody>
                    <a:bodyPr/>
                    <a:lstStyle/>
                    <a:p>
                      <a:pPr algn="l" fontAlgn="b"/>
                      <a:r>
                        <a:rPr lang="en-US" sz="1600" b="0" i="0" u="none" strike="noStrike" dirty="0">
                          <a:solidFill>
                            <a:srgbClr val="000000"/>
                          </a:solidFill>
                          <a:latin typeface="Calibri"/>
                        </a:rPr>
                        <a:t>Canada</a:t>
                      </a:r>
                    </a:p>
                  </a:txBody>
                  <a:tcPr marL="3810" marR="3810" marT="5080"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M</a:t>
                      </a:r>
                    </a:p>
                  </a:txBody>
                  <a:tcPr marL="3810" marR="3810" marT="5080" marB="0" anchor="b">
                    <a:lnL>
                      <a:noFill/>
                    </a:lnL>
                    <a:lnR>
                      <a:noFill/>
                    </a:lnR>
                    <a:lnT>
                      <a:noFill/>
                    </a:lnT>
                    <a:lnB>
                      <a:noFill/>
                    </a:lnB>
                  </a:tcPr>
                </a:tc>
                <a:tc>
                  <a:txBody>
                    <a:bodyPr/>
                    <a:lstStyle/>
                    <a:p>
                      <a:pPr algn="ctr" fontAlgn="b"/>
                      <a:r>
                        <a:rPr lang="en-US" sz="2000" b="0" i="1" u="none" strike="noStrike" dirty="0">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dirty="0">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U</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U</a:t>
                      </a:r>
                    </a:p>
                  </a:txBody>
                  <a:tcPr marL="3810" marR="3810" marT="5080" marB="0" anchor="b">
                    <a:lnL>
                      <a:noFill/>
                    </a:lnL>
                    <a:lnR>
                      <a:noFill/>
                    </a:lnR>
                    <a:lnT>
                      <a:noFill/>
                    </a:lnT>
                    <a:lnB>
                      <a:noFill/>
                    </a:lnB>
                  </a:tcPr>
                </a:tc>
                <a:tc>
                  <a:txBody>
                    <a:bodyPr/>
                    <a:lstStyle/>
                    <a:p>
                      <a:pPr algn="ctr" fontAlgn="b"/>
                      <a:r>
                        <a:rPr lang="en-US" sz="2000" b="0" i="1" u="none" strike="noStrike">
                          <a:solidFill>
                            <a:schemeClr val="tx1"/>
                          </a:solidFill>
                          <a:latin typeface="Calibri"/>
                        </a:rPr>
                        <a:t>U</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r>
              <a:tr h="506776">
                <a:tc>
                  <a:txBody>
                    <a:bodyPr/>
                    <a:lstStyle/>
                    <a:p>
                      <a:pPr algn="l" fontAlgn="b"/>
                      <a:endParaRPr lang="en-US" sz="1800" b="0" i="0" u="none" strike="noStrike" dirty="0">
                        <a:solidFill>
                          <a:srgbClr val="000000"/>
                        </a:solidFill>
                        <a:latin typeface="Calibri"/>
                      </a:endParaRPr>
                    </a:p>
                  </a:txBody>
                  <a:tcPr marL="3810" marR="3810" marT="5080" marB="0" anchor="b">
                    <a:lnL>
                      <a:noFill/>
                    </a:lnL>
                    <a:lnR>
                      <a:noFill/>
                    </a:lnR>
                    <a:lnT>
                      <a:noFill/>
                    </a:lnT>
                    <a:lnB>
                      <a:noFill/>
                    </a:lnB>
                  </a:tcPr>
                </a:tc>
                <a:tc>
                  <a:txBody>
                    <a:bodyPr/>
                    <a:lstStyle/>
                    <a:p>
                      <a:pPr algn="l" fontAlgn="b"/>
                      <a:r>
                        <a:rPr lang="en-US" sz="2000" b="0" i="0" u="none" strike="noStrike" dirty="0">
                          <a:solidFill>
                            <a:srgbClr val="000000"/>
                          </a:solidFill>
                          <a:latin typeface="Calibri"/>
                        </a:rPr>
                        <a:t>F</a:t>
                      </a:r>
                    </a:p>
                  </a:txBody>
                  <a:tcPr marL="3810" marR="3810" marT="5080" marB="0" anchor="b">
                    <a:lnL>
                      <a:noFill/>
                    </a:lnL>
                    <a:lnR>
                      <a:noFill/>
                    </a:lnR>
                    <a:lnT>
                      <a:noFill/>
                    </a:lnT>
                    <a:lnB>
                      <a:noFill/>
                    </a:lnB>
                  </a:tcPr>
                </a:tc>
                <a:tc>
                  <a:txBody>
                    <a:bodyPr/>
                    <a:lstStyle/>
                    <a:p>
                      <a:pPr algn="ctr" fontAlgn="b"/>
                      <a:r>
                        <a:rPr lang="en-US" sz="2000" b="0" i="1" u="none" strike="noStrike" dirty="0">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dirty="0">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dirty="0">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dirty="0">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dirty="0">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dirty="0">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dirty="0">
                          <a:solidFill>
                            <a:schemeClr val="tx1"/>
                          </a:solidFill>
                          <a:latin typeface="Calibri"/>
                        </a:rPr>
                        <a:t>K</a:t>
                      </a:r>
                    </a:p>
                  </a:txBody>
                  <a:tcPr marL="3810" marR="3810" marT="5080" marB="0" anchor="b">
                    <a:lnL>
                      <a:noFill/>
                    </a:lnL>
                    <a:lnR>
                      <a:noFill/>
                    </a:lnR>
                    <a:lnT>
                      <a:noFill/>
                    </a:lnT>
                    <a:lnB>
                      <a:noFill/>
                    </a:lnB>
                  </a:tcPr>
                </a:tc>
                <a:tc>
                  <a:txBody>
                    <a:bodyPr/>
                    <a:lstStyle/>
                    <a:p>
                      <a:pPr algn="ctr" fontAlgn="b"/>
                      <a:r>
                        <a:rPr lang="en-US" sz="2000" b="0" i="1" u="none" strike="noStrike" dirty="0">
                          <a:solidFill>
                            <a:schemeClr val="tx1"/>
                          </a:solidFill>
                          <a:latin typeface="Calibri"/>
                        </a:rPr>
                        <a:t>U</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0" i="1" u="none" strike="noStrike" dirty="0">
                          <a:solidFill>
                            <a:schemeClr val="tx1"/>
                          </a:solidFill>
                          <a:latin typeface="Calibri"/>
                        </a:rPr>
                        <a:t>U</a:t>
                      </a:r>
                    </a:p>
                  </a:txBody>
                  <a:tcPr marL="3810" marR="3810" marT="5080" marB="0" anchor="b">
                    <a:lnL>
                      <a:noFill/>
                    </a:lnL>
                    <a:lnR>
                      <a:noFill/>
                    </a:lnR>
                    <a:lnT>
                      <a:noFill/>
                    </a:lnT>
                    <a:lnB>
                      <a:noFill/>
                    </a:lnB>
                  </a:tcPr>
                </a:tc>
                <a:tc>
                  <a:txBody>
                    <a:bodyPr/>
                    <a:lstStyle/>
                    <a:p>
                      <a:pPr algn="ctr" fontAlgn="b"/>
                      <a:r>
                        <a:rPr lang="en-US" sz="2000" b="0" i="1" u="none" strike="noStrike" dirty="0">
                          <a:solidFill>
                            <a:schemeClr val="tx1"/>
                          </a:solidFill>
                          <a:latin typeface="Calibri"/>
                        </a:rPr>
                        <a:t>U</a:t>
                      </a:r>
                    </a:p>
                  </a:txBody>
                  <a:tcPr marL="3810" marR="3810" marT="5080" marB="0" anchor="b">
                    <a:lnL>
                      <a:noFill/>
                    </a:lnL>
                    <a:lnR>
                      <a:noFill/>
                    </a:lnR>
                    <a:lnT>
                      <a:noFill/>
                    </a:lnT>
                    <a:lnB>
                      <a:noFill/>
                    </a:lnB>
                  </a:tcPr>
                </a:tc>
                <a:tc>
                  <a:txBody>
                    <a:bodyPr/>
                    <a:lstStyle/>
                    <a:p>
                      <a:pPr algn="ctr" fontAlgn="b"/>
                      <a:r>
                        <a:rPr lang="en-US" sz="2000" b="1" i="1" u="none" strike="noStrike" dirty="0">
                          <a:solidFill>
                            <a:schemeClr val="tx1"/>
                          </a:solidFill>
                          <a:latin typeface="Calibri"/>
                        </a:rPr>
                        <a:t>G</a:t>
                      </a:r>
                    </a:p>
                  </a:txBody>
                  <a:tcPr marL="3810" marR="3810" marT="5080" marB="0" anchor="b">
                    <a:lnL>
                      <a:noFill/>
                    </a:lnL>
                    <a:lnR>
                      <a:noFill/>
                    </a:lnR>
                    <a:lnT>
                      <a:noFill/>
                    </a:lnT>
                    <a:lnB>
                      <a:noFill/>
                    </a:lnB>
                  </a:tcPr>
                </a:tc>
                <a:tc>
                  <a:txBody>
                    <a:bodyPr/>
                    <a:lstStyle/>
                    <a:p>
                      <a:pPr algn="ctr" fontAlgn="b"/>
                      <a:r>
                        <a:rPr lang="en-US" sz="2000" b="0" i="1" u="none" strike="noStrike" dirty="0">
                          <a:solidFill>
                            <a:schemeClr val="tx1"/>
                          </a:solidFill>
                          <a:latin typeface="Calibri"/>
                        </a:rPr>
                        <a:t>U</a:t>
                      </a:r>
                    </a:p>
                  </a:txBody>
                  <a:tcPr marL="3810" marR="3810" marT="508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762000" y="533400"/>
            <a:ext cx="7772400" cy="990600"/>
          </a:xfrm>
        </p:spPr>
        <p:txBody>
          <a:bodyPr/>
          <a:lstStyle/>
          <a:p>
            <a:pPr eaLnBrk="1" hangingPunct="1"/>
            <a:r>
              <a:rPr lang="en-US" altLang="en-US" dirty="0" smtClean="0">
                <a:latin typeface="Arial" pitchFamily="34" charset="0"/>
                <a:cs typeface="Arial" pitchFamily="34" charset="0"/>
              </a:rPr>
              <a:t>The </a:t>
            </a:r>
            <a:r>
              <a:rPr lang="en-US" altLang="en-US" dirty="0" err="1" smtClean="0">
                <a:latin typeface="Arial" pitchFamily="34" charset="0"/>
                <a:cs typeface="Arial" pitchFamily="34" charset="0"/>
              </a:rPr>
              <a:t>Gompertz</a:t>
            </a:r>
            <a:r>
              <a:rPr lang="en-US" altLang="en-US" dirty="0" smtClean="0">
                <a:latin typeface="Arial" pitchFamily="34" charset="0"/>
                <a:cs typeface="Arial" pitchFamily="34" charset="0"/>
              </a:rPr>
              <a:t> Law</a:t>
            </a:r>
          </a:p>
        </p:txBody>
      </p:sp>
      <p:sp>
        <p:nvSpPr>
          <p:cNvPr id="32771" name="Rectangle 3"/>
          <p:cNvSpPr>
            <a:spLocks noGrp="1" noChangeArrowheads="1"/>
          </p:cNvSpPr>
          <p:nvPr>
            <p:ph type="subTitle" idx="1"/>
          </p:nvPr>
        </p:nvSpPr>
        <p:spPr>
          <a:xfrm>
            <a:off x="838200" y="2667000"/>
            <a:ext cx="7620000" cy="3352800"/>
          </a:xfrm>
        </p:spPr>
        <p:txBody>
          <a:bodyPr/>
          <a:lstStyle/>
          <a:p>
            <a:pPr eaLnBrk="1" hangingPunct="1"/>
            <a:r>
              <a:rPr lang="en-US" altLang="en-US" sz="4800" b="1" i="1" dirty="0" smtClean="0">
                <a:latin typeface="Arial" pitchFamily="34" charset="0"/>
                <a:cs typeface="Arial" pitchFamily="34" charset="0"/>
              </a:rPr>
              <a:t>μ(x) = R e </a:t>
            </a:r>
            <a:r>
              <a:rPr lang="en-US" altLang="en-US" sz="4800" b="1" i="1" baseline="30000" dirty="0" err="1" smtClean="0">
                <a:latin typeface="Arial" pitchFamily="34" charset="0"/>
                <a:cs typeface="Arial" pitchFamily="34" charset="0"/>
              </a:rPr>
              <a:t>αx</a:t>
            </a:r>
            <a:endParaRPr lang="en-US" altLang="en-US" sz="4800" b="1" i="1" baseline="30000" dirty="0" smtClean="0">
              <a:latin typeface="Arial" pitchFamily="34" charset="0"/>
              <a:cs typeface="Arial" pitchFamily="34" charset="0"/>
            </a:endParaRPr>
          </a:p>
          <a:p>
            <a:pPr algn="l" eaLnBrk="1" hangingPunct="1"/>
            <a:endParaRPr lang="en-US" altLang="en-US" sz="2800" b="0" dirty="0" smtClean="0"/>
          </a:p>
          <a:p>
            <a:pPr algn="l" eaLnBrk="1" hangingPunct="1"/>
            <a:r>
              <a:rPr lang="en-US" altLang="en-US" sz="2800" b="0" dirty="0" smtClean="0"/>
              <a:t>R – intercept coefficient (in semi-log scale) </a:t>
            </a:r>
          </a:p>
          <a:p>
            <a:pPr algn="l" eaLnBrk="1" hangingPunct="1"/>
            <a:r>
              <a:rPr lang="en-US" altLang="en-US" sz="2800" b="0" dirty="0" smtClean="0">
                <a:cs typeface="Times New Roman" pitchFamily="18" charset="0"/>
              </a:rPr>
              <a:t>α – slope coefficient </a:t>
            </a:r>
            <a:r>
              <a:rPr lang="en-US" altLang="en-US" sz="2800" b="0" dirty="0" smtClean="0"/>
              <a:t>(in semi-log scale) </a:t>
            </a:r>
          </a:p>
          <a:p>
            <a:pPr algn="l" eaLnBrk="1" hangingPunct="1"/>
            <a:r>
              <a:rPr lang="en-US" altLang="en-US" sz="2800" b="0" dirty="0" smtClean="0">
                <a:cs typeface="Times New Roman" pitchFamily="18" charset="0"/>
              </a:rPr>
              <a:t>x - age</a:t>
            </a:r>
          </a:p>
        </p:txBody>
      </p:sp>
      <p:sp>
        <p:nvSpPr>
          <p:cNvPr id="32772" name="Text Box 4"/>
          <p:cNvSpPr txBox="1">
            <a:spLocks noChangeArrowheads="1"/>
          </p:cNvSpPr>
          <p:nvPr/>
        </p:nvSpPr>
        <p:spPr bwMode="auto">
          <a:xfrm>
            <a:off x="762000" y="1600200"/>
            <a:ext cx="7848600" cy="519113"/>
          </a:xfrm>
          <a:prstGeom prst="rect">
            <a:avLst/>
          </a:prstGeom>
          <a:noFill/>
          <a:ln w="9525">
            <a:noFill/>
            <a:miter lim="800000"/>
            <a:headEnd/>
            <a:tailEnd/>
          </a:ln>
        </p:spPr>
        <p:txBody>
          <a:bodyPr>
            <a:spAutoFit/>
          </a:bodyPr>
          <a:lstStyle/>
          <a:p>
            <a:pPr algn="l">
              <a:spcBef>
                <a:spcPct val="50000"/>
              </a:spcBef>
            </a:pPr>
            <a:r>
              <a:rPr lang="en-US" altLang="en-US" sz="2800">
                <a:latin typeface="Times New Roman" pitchFamily="18" charset="0"/>
              </a:rPr>
              <a:t>Risk of death increases exponentially with age.</a:t>
            </a:r>
            <a:endParaRPr lang="ru-RU" altLang="en-US" sz="2800">
              <a:latin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152400"/>
            <a:ext cx="8458200" cy="914400"/>
          </a:xfrm>
        </p:spPr>
        <p:txBody>
          <a:bodyPr>
            <a:normAutofit fontScale="90000"/>
          </a:bodyPr>
          <a:lstStyle/>
          <a:p>
            <a:pPr eaLnBrk="1" hangingPunct="1"/>
            <a:r>
              <a:rPr lang="en-US" altLang="en-US" sz="3200" dirty="0" smtClean="0"/>
              <a:t/>
            </a:r>
            <a:br>
              <a:rPr lang="en-US" altLang="en-US" sz="3200" dirty="0" smtClean="0"/>
            </a:br>
            <a:r>
              <a:rPr lang="en-US" altLang="en-US" sz="3200" b="1" dirty="0" smtClean="0"/>
              <a:t>Transition from mortality deceleration to the </a:t>
            </a:r>
            <a:r>
              <a:rPr lang="en-US" altLang="en-US" sz="3200" b="1" dirty="0" err="1" smtClean="0"/>
              <a:t>Gompertz</a:t>
            </a:r>
            <a:r>
              <a:rPr lang="en-US" altLang="en-US" sz="3200" b="1" dirty="0" smtClean="0"/>
              <a:t> model</a:t>
            </a:r>
            <a:r>
              <a:rPr lang="en-US" altLang="en-US" sz="3200" dirty="0" smtClean="0"/>
              <a:t/>
            </a:r>
            <a:br>
              <a:rPr lang="en-US" altLang="en-US" sz="3200" dirty="0" smtClean="0"/>
            </a:br>
            <a:r>
              <a:rPr lang="en-US" altLang="en-US" sz="2800" dirty="0" smtClean="0"/>
              <a:t>1880-1902 UK birth cohorts. </a:t>
            </a:r>
            <a:br>
              <a:rPr lang="en-US" altLang="en-US" sz="2800" dirty="0" smtClean="0"/>
            </a:br>
            <a:r>
              <a:rPr lang="en-US" altLang="en-US" sz="2400" dirty="0" smtClean="0"/>
              <a:t>AIC values for fitting </a:t>
            </a:r>
            <a:r>
              <a:rPr lang="en-US" altLang="en-US" sz="2400" dirty="0" err="1" smtClean="0"/>
              <a:t>Gompertz</a:t>
            </a:r>
            <a:r>
              <a:rPr lang="en-US" altLang="en-US" sz="2400" dirty="0" smtClean="0"/>
              <a:t> and </a:t>
            </a:r>
            <a:r>
              <a:rPr lang="en-US" altLang="en-US" sz="2400" dirty="0" err="1" smtClean="0"/>
              <a:t>Kannisto</a:t>
            </a:r>
            <a:r>
              <a:rPr lang="en-US" altLang="en-US" sz="2400" dirty="0" smtClean="0"/>
              <a:t> models</a:t>
            </a:r>
          </a:p>
        </p:txBody>
      </p:sp>
      <p:sp>
        <p:nvSpPr>
          <p:cNvPr id="13315" name="TextBox 3"/>
          <p:cNvSpPr txBox="1">
            <a:spLocks noChangeArrowheads="1"/>
          </p:cNvSpPr>
          <p:nvPr/>
        </p:nvSpPr>
        <p:spPr bwMode="auto">
          <a:xfrm>
            <a:off x="381000" y="5902413"/>
            <a:ext cx="8763000" cy="307975"/>
          </a:xfrm>
          <a:prstGeom prst="rect">
            <a:avLst/>
          </a:prstGeom>
          <a:noFill/>
          <a:ln w="9525">
            <a:noFill/>
            <a:miter lim="800000"/>
            <a:headEnd/>
            <a:tailEnd/>
          </a:ln>
        </p:spPr>
        <p:txBody>
          <a:bodyPr>
            <a:spAutoFit/>
          </a:bodyPr>
          <a:lstStyle/>
          <a:p>
            <a:r>
              <a:rPr lang="en-US" altLang="en-US" sz="1400" dirty="0">
                <a:solidFill>
                  <a:schemeClr val="tx1"/>
                </a:solidFill>
              </a:rPr>
              <a:t>Fitting age-specific cohort death rates taken from the Human Mortality Database </a:t>
            </a:r>
          </a:p>
        </p:txBody>
      </p:sp>
      <p:pic>
        <p:nvPicPr>
          <p:cNvPr id="13316" name="Picture 5"/>
          <p:cNvPicPr>
            <a:picLocks noChangeAspect="1" noChangeArrowheads="1"/>
          </p:cNvPicPr>
          <p:nvPr/>
        </p:nvPicPr>
        <p:blipFill>
          <a:blip r:embed="rId3"/>
          <a:srcRect/>
          <a:stretch>
            <a:fillRect/>
          </a:stretch>
        </p:blipFill>
        <p:spPr bwMode="auto">
          <a:xfrm>
            <a:off x="1359244" y="1565188"/>
            <a:ext cx="6081311" cy="43166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457200" y="228600"/>
            <a:ext cx="8458200" cy="914400"/>
          </a:xfrm>
        </p:spPr>
        <p:txBody>
          <a:bodyPr>
            <a:normAutofit fontScale="90000"/>
          </a:bodyPr>
          <a:lstStyle/>
          <a:p>
            <a:pPr eaLnBrk="1" hangingPunct="1">
              <a:defRPr/>
            </a:pPr>
            <a:r>
              <a:rPr lang="en-US" altLang="en-US" sz="3200" dirty="0" smtClean="0"/>
              <a:t/>
            </a:r>
            <a:br>
              <a:rPr lang="en-US" altLang="en-US" sz="3200" dirty="0" smtClean="0"/>
            </a:br>
            <a:r>
              <a:rPr lang="en-US" altLang="en-US" sz="3200" b="1" dirty="0" smtClean="0"/>
              <a:t>No transition to the </a:t>
            </a:r>
            <a:r>
              <a:rPr lang="en-US" altLang="en-US" sz="3200" b="1" dirty="0" err="1" smtClean="0"/>
              <a:t>Gompertz</a:t>
            </a:r>
            <a:r>
              <a:rPr lang="en-US" altLang="en-US" sz="3200" b="1" dirty="0" smtClean="0"/>
              <a:t> model</a:t>
            </a:r>
            <a:br>
              <a:rPr lang="en-US" altLang="en-US" sz="3200" b="1" dirty="0" smtClean="0"/>
            </a:br>
            <a:r>
              <a:rPr lang="en-US" altLang="en-US" sz="2800" dirty="0" smtClean="0"/>
              <a:t>1880-1902 Japanese birth cohorts. </a:t>
            </a:r>
            <a:br>
              <a:rPr lang="en-US" altLang="en-US" sz="2800" dirty="0" smtClean="0"/>
            </a:br>
            <a:r>
              <a:rPr lang="en-US" altLang="en-US" sz="2000" dirty="0" smtClean="0"/>
              <a:t>AIC values for fitting </a:t>
            </a:r>
            <a:r>
              <a:rPr lang="en-US" altLang="en-US" sz="2000" dirty="0" err="1" smtClean="0"/>
              <a:t>Gompertz</a:t>
            </a:r>
            <a:r>
              <a:rPr lang="en-US" altLang="en-US" sz="2000" dirty="0" smtClean="0"/>
              <a:t> and </a:t>
            </a:r>
            <a:r>
              <a:rPr lang="en-US" altLang="en-US" sz="2000" dirty="0" err="1" smtClean="0"/>
              <a:t>Kannisto</a:t>
            </a:r>
            <a:r>
              <a:rPr lang="en-US" altLang="en-US" sz="2000" dirty="0" smtClean="0"/>
              <a:t> models</a:t>
            </a:r>
          </a:p>
        </p:txBody>
      </p:sp>
      <p:sp>
        <p:nvSpPr>
          <p:cNvPr id="15363" name="TextBox 3"/>
          <p:cNvSpPr txBox="1">
            <a:spLocks noChangeArrowheads="1"/>
          </p:cNvSpPr>
          <p:nvPr/>
        </p:nvSpPr>
        <p:spPr bwMode="auto">
          <a:xfrm>
            <a:off x="381000" y="5891214"/>
            <a:ext cx="8763000" cy="307975"/>
          </a:xfrm>
          <a:prstGeom prst="rect">
            <a:avLst/>
          </a:prstGeom>
          <a:noFill/>
          <a:ln w="9525">
            <a:noFill/>
            <a:miter lim="800000"/>
            <a:headEnd/>
            <a:tailEnd/>
          </a:ln>
        </p:spPr>
        <p:txBody>
          <a:bodyPr>
            <a:spAutoFit/>
          </a:bodyPr>
          <a:lstStyle/>
          <a:p>
            <a:r>
              <a:rPr lang="en-US" altLang="en-US" sz="1400" dirty="0">
                <a:solidFill>
                  <a:schemeClr val="tx1"/>
                </a:solidFill>
              </a:rPr>
              <a:t>Fitting age-specific cohort death rates taken from the Human Mortality Database </a:t>
            </a:r>
          </a:p>
        </p:txBody>
      </p:sp>
      <p:pic>
        <p:nvPicPr>
          <p:cNvPr id="15364" name="Picture 4"/>
          <p:cNvPicPr>
            <a:picLocks noChangeAspect="1" noChangeArrowheads="1"/>
          </p:cNvPicPr>
          <p:nvPr/>
        </p:nvPicPr>
        <p:blipFill>
          <a:blip r:embed="rId3"/>
          <a:srcRect/>
          <a:stretch>
            <a:fillRect/>
          </a:stretch>
        </p:blipFill>
        <p:spPr bwMode="auto">
          <a:xfrm>
            <a:off x="1132285" y="1409700"/>
            <a:ext cx="644366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457200" y="228600"/>
            <a:ext cx="8458200" cy="914400"/>
          </a:xfrm>
        </p:spPr>
        <p:txBody>
          <a:bodyPr>
            <a:normAutofit fontScale="90000"/>
          </a:bodyPr>
          <a:lstStyle/>
          <a:p>
            <a:pPr eaLnBrk="1" hangingPunct="1">
              <a:defRPr/>
            </a:pPr>
            <a:r>
              <a:rPr lang="en-US" altLang="en-US" sz="3200" dirty="0" smtClean="0"/>
              <a:t/>
            </a:r>
            <a:br>
              <a:rPr lang="en-US" altLang="en-US" sz="3200" dirty="0" smtClean="0"/>
            </a:br>
            <a:r>
              <a:rPr lang="en-US" altLang="en-US" sz="3200" b="1" dirty="0" smtClean="0"/>
              <a:t>Transition to uncertain model in women</a:t>
            </a:r>
            <a:r>
              <a:rPr lang="en-US" altLang="en-US" sz="3200" dirty="0" smtClean="0"/>
              <a:t/>
            </a:r>
            <a:br>
              <a:rPr lang="en-US" altLang="en-US" sz="3200" dirty="0" smtClean="0"/>
            </a:br>
            <a:r>
              <a:rPr lang="en-US" altLang="en-US" sz="2800" dirty="0" smtClean="0"/>
              <a:t>1880-1902 Italian birth cohorts. </a:t>
            </a:r>
            <a:br>
              <a:rPr lang="en-US" altLang="en-US" sz="2800" dirty="0" smtClean="0"/>
            </a:br>
            <a:r>
              <a:rPr lang="en-US" altLang="en-US" sz="2000" dirty="0" smtClean="0"/>
              <a:t>AIC values for fitting </a:t>
            </a:r>
            <a:r>
              <a:rPr lang="en-US" altLang="en-US" sz="2000" dirty="0" err="1" smtClean="0"/>
              <a:t>Gompertz</a:t>
            </a:r>
            <a:r>
              <a:rPr lang="en-US" altLang="en-US" sz="2000" dirty="0" smtClean="0"/>
              <a:t> and </a:t>
            </a:r>
            <a:r>
              <a:rPr lang="en-US" altLang="en-US" sz="2000" dirty="0" err="1" smtClean="0"/>
              <a:t>Kannisto</a:t>
            </a:r>
            <a:r>
              <a:rPr lang="en-US" altLang="en-US" sz="2000" dirty="0" smtClean="0"/>
              <a:t> models</a:t>
            </a:r>
          </a:p>
        </p:txBody>
      </p:sp>
      <p:sp>
        <p:nvSpPr>
          <p:cNvPr id="16387" name="TextBox 3"/>
          <p:cNvSpPr txBox="1">
            <a:spLocks noChangeArrowheads="1"/>
          </p:cNvSpPr>
          <p:nvPr/>
        </p:nvSpPr>
        <p:spPr bwMode="auto">
          <a:xfrm>
            <a:off x="381000" y="5803559"/>
            <a:ext cx="8763000" cy="307975"/>
          </a:xfrm>
          <a:prstGeom prst="rect">
            <a:avLst/>
          </a:prstGeom>
          <a:noFill/>
          <a:ln w="9525">
            <a:noFill/>
            <a:miter lim="800000"/>
            <a:headEnd/>
            <a:tailEnd/>
          </a:ln>
        </p:spPr>
        <p:txBody>
          <a:bodyPr>
            <a:spAutoFit/>
          </a:bodyPr>
          <a:lstStyle/>
          <a:p>
            <a:r>
              <a:rPr lang="en-US" altLang="en-US" sz="1400" dirty="0">
                <a:solidFill>
                  <a:schemeClr val="tx1"/>
                </a:solidFill>
              </a:rPr>
              <a:t>Fitting age-specific cohort death rates taken from the Human Mortality Database </a:t>
            </a:r>
          </a:p>
        </p:txBody>
      </p:sp>
      <p:pic>
        <p:nvPicPr>
          <p:cNvPr id="16388" name="Picture 5"/>
          <p:cNvPicPr>
            <a:picLocks noChangeAspect="1" noChangeArrowheads="1"/>
          </p:cNvPicPr>
          <p:nvPr/>
        </p:nvPicPr>
        <p:blipFill>
          <a:blip r:embed="rId3"/>
          <a:srcRect/>
          <a:stretch>
            <a:fillRect/>
          </a:stretch>
        </p:blipFill>
        <p:spPr bwMode="auto">
          <a:xfrm>
            <a:off x="1060622" y="1330156"/>
            <a:ext cx="6744891" cy="446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48937" y="389263"/>
            <a:ext cx="8458200" cy="914400"/>
          </a:xfrm>
        </p:spPr>
        <p:txBody>
          <a:bodyPr>
            <a:normAutofit fontScale="90000"/>
          </a:bodyPr>
          <a:lstStyle/>
          <a:p>
            <a:pPr eaLnBrk="1" hangingPunct="1"/>
            <a:r>
              <a:rPr lang="en-US" altLang="en-US" sz="3200" dirty="0" smtClean="0"/>
              <a:t/>
            </a:r>
            <a:br>
              <a:rPr lang="en-US" altLang="en-US" sz="3200" dirty="0" smtClean="0"/>
            </a:br>
            <a:r>
              <a:rPr lang="en-US" altLang="en-US" sz="3100" b="1" dirty="0" smtClean="0">
                <a:solidFill>
                  <a:schemeClr val="accent3">
                    <a:lumMod val="75000"/>
                  </a:schemeClr>
                </a:solidFill>
              </a:rPr>
              <a:t>Summary of Results (presented at the 2023 SOA Living to 100 Symposium)</a:t>
            </a:r>
            <a:r>
              <a:rPr lang="en-US" altLang="en-US" sz="2800" dirty="0" smtClean="0"/>
              <a:t/>
            </a:r>
            <a:br>
              <a:rPr lang="en-US" altLang="en-US" sz="2800" dirty="0" smtClean="0"/>
            </a:br>
            <a:endParaRPr lang="en-US" altLang="en-US" sz="2000" dirty="0" smtClean="0">
              <a:solidFill>
                <a:schemeClr val="accent2"/>
              </a:solidFill>
            </a:endParaRPr>
          </a:p>
        </p:txBody>
      </p:sp>
      <p:graphicFrame>
        <p:nvGraphicFramePr>
          <p:cNvPr id="6" name="Table 5"/>
          <p:cNvGraphicFramePr>
            <a:graphicFrameLocks noGrp="1"/>
          </p:cNvGraphicFramePr>
          <p:nvPr/>
        </p:nvGraphicFramePr>
        <p:xfrm>
          <a:off x="831873" y="1935892"/>
          <a:ext cx="7620000" cy="3554142"/>
        </p:xfrm>
        <a:graphic>
          <a:graphicData uri="http://schemas.openxmlformats.org/drawingml/2006/table">
            <a:tbl>
              <a:tblPr firstRow="1" bandRow="1">
                <a:tableStyleId>{B301B821-A1FF-4177-AEE7-76D212191A09}</a:tableStyleId>
              </a:tblPr>
              <a:tblGrid>
                <a:gridCol w="3200400"/>
                <a:gridCol w="2209800"/>
                <a:gridCol w="2209800"/>
              </a:tblGrid>
              <a:tr h="699259">
                <a:tc>
                  <a:txBody>
                    <a:bodyPr/>
                    <a:lstStyle/>
                    <a:p>
                      <a:r>
                        <a:rPr lang="en-US" sz="1600" b="1" dirty="0" smtClean="0"/>
                        <a:t>Mortality transition pattern</a:t>
                      </a:r>
                      <a:endParaRPr lang="en-US" sz="1600" b="1" dirty="0"/>
                    </a:p>
                  </a:txBody>
                  <a:tcPr/>
                </a:tc>
                <a:tc>
                  <a:txBody>
                    <a:bodyPr/>
                    <a:lstStyle/>
                    <a:p>
                      <a:r>
                        <a:rPr lang="en-US" sz="1600" b="1" dirty="0" smtClean="0"/>
                        <a:t>Men</a:t>
                      </a:r>
                      <a:endParaRPr lang="en-US" sz="1600" b="1" dirty="0"/>
                    </a:p>
                  </a:txBody>
                  <a:tcPr/>
                </a:tc>
                <a:tc>
                  <a:txBody>
                    <a:bodyPr/>
                    <a:lstStyle/>
                    <a:p>
                      <a:r>
                        <a:rPr lang="en-US" sz="1600" b="1" dirty="0" smtClean="0"/>
                        <a:t>Women</a:t>
                      </a:r>
                      <a:endParaRPr lang="en-US" sz="1600" b="1" dirty="0"/>
                    </a:p>
                  </a:txBody>
                  <a:tcPr/>
                </a:tc>
              </a:tr>
              <a:tr h="1137779">
                <a:tc>
                  <a:txBody>
                    <a:bodyPr/>
                    <a:lstStyle/>
                    <a:p>
                      <a:r>
                        <a:rPr lang="en-US" sz="1600" b="1" dirty="0" smtClean="0"/>
                        <a:t>From mortality deceleration to the </a:t>
                      </a:r>
                      <a:r>
                        <a:rPr lang="en-US" sz="1600" b="1" dirty="0" err="1" smtClean="0"/>
                        <a:t>Gompertz</a:t>
                      </a:r>
                      <a:r>
                        <a:rPr lang="en-US" sz="1600" b="1" dirty="0" smtClean="0"/>
                        <a:t> model</a:t>
                      </a:r>
                      <a:endParaRPr lang="en-US" sz="1600" b="1" dirty="0"/>
                    </a:p>
                  </a:txBody>
                  <a:tcPr/>
                </a:tc>
                <a:tc>
                  <a:txBody>
                    <a:bodyPr/>
                    <a:lstStyle/>
                    <a:p>
                      <a:r>
                        <a:rPr lang="en-US" sz="1600" b="1" dirty="0" smtClean="0"/>
                        <a:t>Australia, Belgium, Canada, France, Italy, UK, USA</a:t>
                      </a:r>
                    </a:p>
                    <a:p>
                      <a:endParaRPr lang="en-US" sz="1600" b="1" dirty="0"/>
                    </a:p>
                  </a:txBody>
                  <a:tcPr/>
                </a:tc>
                <a:tc>
                  <a:txBody>
                    <a:bodyPr/>
                    <a:lstStyle/>
                    <a:p>
                      <a:r>
                        <a:rPr lang="en-US" sz="1600" b="1" dirty="0" smtClean="0"/>
                        <a:t>Belgium, UK, USA</a:t>
                      </a:r>
                      <a:endParaRPr lang="en-US" sz="1600" b="1" dirty="0"/>
                    </a:p>
                  </a:txBody>
                  <a:tcPr/>
                </a:tc>
              </a:tr>
              <a:tr h="702051">
                <a:tc>
                  <a:txBody>
                    <a:bodyPr/>
                    <a:lstStyle/>
                    <a:p>
                      <a:r>
                        <a:rPr lang="en-US" sz="1600" b="1" dirty="0" smtClean="0"/>
                        <a:t>From mortality deceleration to uncertain pattern</a:t>
                      </a:r>
                      <a:endParaRPr lang="en-US" sz="1600" b="1" dirty="0"/>
                    </a:p>
                  </a:txBody>
                  <a:tcPr/>
                </a:tc>
                <a:tc>
                  <a:txBody>
                    <a:bodyPr/>
                    <a:lstStyle/>
                    <a:p>
                      <a:r>
                        <a:rPr lang="en-US" sz="1600" b="1" dirty="0" smtClean="0"/>
                        <a:t>Spain</a:t>
                      </a:r>
                      <a:endParaRPr lang="en-US" sz="1600" b="1" dirty="0"/>
                    </a:p>
                  </a:txBody>
                  <a:tcPr/>
                </a:tc>
                <a:tc>
                  <a:txBody>
                    <a:bodyPr/>
                    <a:lstStyle/>
                    <a:p>
                      <a:r>
                        <a:rPr lang="en-US" sz="1600" b="1" dirty="0" smtClean="0"/>
                        <a:t>Australia</a:t>
                      </a:r>
                      <a:r>
                        <a:rPr lang="en-US" sz="1600" b="1" smtClean="0"/>
                        <a:t>, Canada, France, Italy</a:t>
                      </a:r>
                      <a:endParaRPr lang="en-US" sz="1600" b="1" dirty="0"/>
                    </a:p>
                  </a:txBody>
                  <a:tcPr/>
                </a:tc>
              </a:tr>
              <a:tr h="1015053">
                <a:tc>
                  <a:txBody>
                    <a:bodyPr/>
                    <a:lstStyle/>
                    <a:p>
                      <a:r>
                        <a:rPr lang="en-US" sz="1600" b="1" dirty="0" smtClean="0"/>
                        <a:t>Mortality deceleration for all studied birth cohorts</a:t>
                      </a:r>
                      <a:endParaRPr lang="en-US" sz="1600" b="1" dirty="0"/>
                    </a:p>
                  </a:txBody>
                  <a:tcPr/>
                </a:tc>
                <a:tc>
                  <a:txBody>
                    <a:bodyPr/>
                    <a:lstStyle/>
                    <a:p>
                      <a:r>
                        <a:rPr lang="en-US" sz="1600" b="1" dirty="0" smtClean="0"/>
                        <a:t>Japan</a:t>
                      </a:r>
                      <a:endParaRPr lang="en-US" sz="1600" b="1" dirty="0"/>
                    </a:p>
                  </a:txBody>
                  <a:tcPr/>
                </a:tc>
                <a:tc>
                  <a:txBody>
                    <a:bodyPr/>
                    <a:lstStyle/>
                    <a:p>
                      <a:r>
                        <a:rPr lang="en-US" sz="1600" b="1" dirty="0" smtClean="0"/>
                        <a:t>Japan, Spain</a:t>
                      </a:r>
                      <a:endParaRPr lang="en-US" sz="1600" b="1" dirty="0"/>
                    </a:p>
                  </a:txBody>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65438" y="197708"/>
            <a:ext cx="8229600" cy="18288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b="1" dirty="0" smtClean="0">
                <a:solidFill>
                  <a:srgbClr val="8A001A"/>
                </a:solidFill>
                <a:latin typeface="Tahoma" pitchFamily="34" charset="0"/>
              </a:rPr>
              <a:t>Conclusion</a:t>
            </a:r>
            <a:endParaRPr lang="en-US" altLang="en-US" sz="3600" b="1" dirty="0">
              <a:solidFill>
                <a:srgbClr val="8A001A"/>
              </a:solidFill>
              <a:latin typeface="Tahoma" pitchFamily="34" charset="0"/>
            </a:endParaRPr>
          </a:p>
        </p:txBody>
      </p:sp>
      <p:sp>
        <p:nvSpPr>
          <p:cNvPr id="5123" name="Text Box 2"/>
          <p:cNvSpPr txBox="1">
            <a:spLocks noChangeArrowheads="1"/>
          </p:cNvSpPr>
          <p:nvPr/>
        </p:nvSpPr>
        <p:spPr bwMode="auto">
          <a:xfrm>
            <a:off x="883920" y="1747657"/>
            <a:ext cx="7391400" cy="3352800"/>
          </a:xfrm>
          <a:prstGeom prst="rect">
            <a:avLst/>
          </a:prstGeom>
          <a:noFill/>
          <a:ln w="9525">
            <a:noFill/>
            <a:round/>
            <a:headEnd/>
            <a:tailEnd/>
          </a:ln>
        </p:spPr>
        <p:txBody>
          <a:bodyPr/>
          <a:lstStyle/>
          <a:p>
            <a:pPr marL="342900" indent="-341313">
              <a:lnSpc>
                <a:spcPct val="120000"/>
              </a:lnSpc>
              <a:spcBef>
                <a:spcPts val="800"/>
              </a:spcBef>
              <a:buSzPct val="7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200" dirty="0">
                <a:solidFill>
                  <a:srgbClr val="333333"/>
                </a:solidFill>
                <a:latin typeface="Tahoma" pitchFamily="34" charset="0"/>
              </a:rPr>
              <a:t>  </a:t>
            </a:r>
            <a:r>
              <a:rPr lang="en-US" altLang="en-US" sz="3200" b="1" dirty="0" smtClean="0">
                <a:solidFill>
                  <a:srgbClr val="333333"/>
                </a:solidFill>
                <a:latin typeface="Tahoma" pitchFamily="34" charset="0"/>
              </a:rPr>
              <a:t>These findings reaffirm the enduring relevance of the </a:t>
            </a:r>
            <a:r>
              <a:rPr lang="en-US" altLang="en-US" sz="3200" b="1" dirty="0" err="1" smtClean="0">
                <a:solidFill>
                  <a:srgbClr val="333333"/>
                </a:solidFill>
                <a:latin typeface="Tahoma" pitchFamily="34" charset="0"/>
              </a:rPr>
              <a:t>Gompertz</a:t>
            </a:r>
            <a:r>
              <a:rPr lang="en-US" altLang="en-US" sz="3200" b="1" dirty="0" smtClean="0">
                <a:solidFill>
                  <a:srgbClr val="333333"/>
                </a:solidFill>
                <a:latin typeface="Tahoma" pitchFamily="34" charset="0"/>
              </a:rPr>
              <a:t> law as a fundamental tool for describing mortality patterns, even at the most advanced ages.</a:t>
            </a:r>
            <a:endParaRPr lang="en-US" altLang="en-US" sz="3200" b="1" dirty="0">
              <a:solidFill>
                <a:srgbClr val="333333"/>
              </a:solidFill>
              <a:latin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idx="4294967295"/>
          </p:nvPr>
        </p:nvSpPr>
        <p:spPr>
          <a:xfrm>
            <a:off x="541638" y="840260"/>
            <a:ext cx="7772400" cy="762000"/>
          </a:xfrm>
        </p:spPr>
        <p:txBody>
          <a:bodyPr/>
          <a:lstStyle/>
          <a:p>
            <a:pPr eaLnBrk="1" hangingPunct="1">
              <a:defRPr/>
            </a:pPr>
            <a:r>
              <a:rPr lang="en-US" altLang="en-US" dirty="0" smtClean="0">
                <a:solidFill>
                  <a:srgbClr val="C00000"/>
                </a:solidFill>
                <a:effectLst>
                  <a:outerShdw blurRad="38100" dist="38100" dir="2700000" algn="tl">
                    <a:srgbClr val="000000">
                      <a:alpha val="43137"/>
                    </a:srgbClr>
                  </a:outerShdw>
                </a:effectLst>
              </a:rPr>
              <a:t>Thank you for your attention!</a:t>
            </a:r>
          </a:p>
        </p:txBody>
      </p:sp>
      <p:pic>
        <p:nvPicPr>
          <p:cNvPr id="66563" name="Picture 1"/>
          <p:cNvPicPr>
            <a:picLocks noChangeAspect="1"/>
          </p:cNvPicPr>
          <p:nvPr/>
        </p:nvPicPr>
        <p:blipFill>
          <a:blip r:embed="rId2"/>
          <a:srcRect/>
          <a:stretch>
            <a:fillRect/>
          </a:stretch>
        </p:blipFill>
        <p:spPr bwMode="auto">
          <a:xfrm>
            <a:off x="1295399" y="2625725"/>
            <a:ext cx="2708189" cy="3505200"/>
          </a:xfrm>
          <a:prstGeom prst="rect">
            <a:avLst/>
          </a:prstGeom>
          <a:noFill/>
          <a:ln w="9525">
            <a:noFill/>
            <a:miter lim="800000"/>
            <a:headEnd/>
            <a:tailEnd/>
          </a:ln>
        </p:spPr>
      </p:pic>
      <p:pic>
        <p:nvPicPr>
          <p:cNvPr id="66564" name="Picture 2"/>
          <p:cNvPicPr>
            <a:picLocks noChangeAspect="1"/>
          </p:cNvPicPr>
          <p:nvPr/>
        </p:nvPicPr>
        <p:blipFill>
          <a:blip r:embed="rId3"/>
          <a:srcRect/>
          <a:stretch>
            <a:fillRect/>
          </a:stretch>
        </p:blipFill>
        <p:spPr bwMode="auto">
          <a:xfrm>
            <a:off x="4390769" y="2625725"/>
            <a:ext cx="2916812" cy="3505200"/>
          </a:xfrm>
          <a:prstGeom prst="rect">
            <a:avLst/>
          </a:prstGeom>
          <a:noFill/>
          <a:ln w="9525">
            <a:noFill/>
            <a:miter lim="800000"/>
            <a:headEnd/>
            <a:tailEnd/>
          </a:ln>
        </p:spPr>
      </p:pic>
      <p:sp>
        <p:nvSpPr>
          <p:cNvPr id="66565" name="TextBox 4"/>
          <p:cNvSpPr txBox="1">
            <a:spLocks noChangeArrowheads="1"/>
          </p:cNvSpPr>
          <p:nvPr/>
        </p:nvSpPr>
        <p:spPr bwMode="auto">
          <a:xfrm flipH="1">
            <a:off x="8458200" y="6505577"/>
            <a:ext cx="533400" cy="276225"/>
          </a:xfrm>
          <a:prstGeom prst="rect">
            <a:avLst/>
          </a:prstGeom>
          <a:noFill/>
          <a:ln w="9525">
            <a:noFill/>
            <a:miter lim="800000"/>
            <a:headEnd/>
            <a:tailEnd/>
          </a:ln>
        </p:spPr>
        <p:txBody>
          <a:bodyPr>
            <a:spAutoFit/>
          </a:bodyPr>
          <a:lstStyle/>
          <a:p>
            <a:r>
              <a:rPr lang="en-US" altLang="en-US" sz="1200">
                <a:solidFill>
                  <a:schemeClr val="tx1"/>
                </a:solidFill>
              </a:rPr>
              <a:t>29</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573537" y="143791"/>
            <a:ext cx="7772400" cy="1470025"/>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smtClean="0">
                <a:solidFill>
                  <a:srgbClr val="8A001A"/>
                </a:solidFill>
                <a:latin typeface="Tahoma" pitchFamily="34" charset="0"/>
              </a:rPr>
              <a:t>Our “Zoo of Death”</a:t>
            </a:r>
            <a:endParaRPr lang="en-US" altLang="en-US" sz="4000" b="1" dirty="0">
              <a:solidFill>
                <a:srgbClr val="8A001A"/>
              </a:solidFill>
              <a:latin typeface="Tahoma" pitchFamily="34" charset="0"/>
            </a:endParaRPr>
          </a:p>
        </p:txBody>
      </p:sp>
      <p:sp>
        <p:nvSpPr>
          <p:cNvPr id="3" name="TextBox 2"/>
          <p:cNvSpPr txBox="1"/>
          <p:nvPr/>
        </p:nvSpPr>
        <p:spPr>
          <a:xfrm>
            <a:off x="933736" y="1275748"/>
            <a:ext cx="7696200" cy="1323439"/>
          </a:xfrm>
          <a:prstGeom prst="rect">
            <a:avLst/>
          </a:prstGeom>
          <a:noFill/>
        </p:spPr>
        <p:txBody>
          <a:bodyPr>
            <a:spAutoFit/>
          </a:bodyPr>
          <a:lstStyle/>
          <a:p>
            <a:pPr>
              <a:defRPr/>
            </a:pPr>
            <a:r>
              <a:rPr lang="en-US" altLang="en-US" sz="4000" b="1" dirty="0" smtClean="0">
                <a:solidFill>
                  <a:schemeClr val="tx1"/>
                </a:solidFill>
                <a:latin typeface="+mj-lt"/>
              </a:rPr>
              <a:t>Collection of published life tables for various species</a:t>
            </a:r>
            <a:endParaRPr lang="en-US" sz="4000" b="1" dirty="0">
              <a:solidFill>
                <a:schemeClr val="tx1"/>
              </a:solidFill>
              <a:latin typeface="+mj-lt"/>
            </a:endParaRPr>
          </a:p>
        </p:txBody>
      </p:sp>
      <p:sp>
        <p:nvSpPr>
          <p:cNvPr id="4" name="Text Box 1"/>
          <p:cNvSpPr txBox="1">
            <a:spLocks noChangeArrowheads="1"/>
          </p:cNvSpPr>
          <p:nvPr/>
        </p:nvSpPr>
        <p:spPr bwMode="auto">
          <a:xfrm>
            <a:off x="668065" y="3074116"/>
            <a:ext cx="7772400" cy="1470025"/>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smtClean="0">
                <a:solidFill>
                  <a:srgbClr val="8A001A"/>
                </a:solidFill>
                <a:latin typeface="Tahoma" pitchFamily="34" charset="0"/>
              </a:rPr>
              <a:t>Collection of human complete life tables</a:t>
            </a:r>
            <a:endParaRPr lang="en-US" altLang="en-US" sz="4000" b="1" dirty="0">
              <a:solidFill>
                <a:srgbClr val="8A001A"/>
              </a:solidFill>
              <a:latin typeface="Tahoma" pitchFamily="34" charset="0"/>
            </a:endParaRPr>
          </a:p>
        </p:txBody>
      </p:sp>
      <p:sp>
        <p:nvSpPr>
          <p:cNvPr id="5" name="TextBox 4"/>
          <p:cNvSpPr txBox="1"/>
          <p:nvPr/>
        </p:nvSpPr>
        <p:spPr>
          <a:xfrm>
            <a:off x="393539" y="4553312"/>
            <a:ext cx="8495818" cy="1384995"/>
          </a:xfrm>
          <a:prstGeom prst="rect">
            <a:avLst/>
          </a:prstGeom>
          <a:noFill/>
        </p:spPr>
        <p:txBody>
          <a:bodyPr wrap="square">
            <a:spAutoFit/>
          </a:bodyPr>
          <a:lstStyle/>
          <a:p>
            <a:pPr>
              <a:defRPr/>
            </a:pPr>
            <a:r>
              <a:rPr lang="en-US" altLang="en-US" sz="2800" b="1" dirty="0" smtClean="0">
                <a:solidFill>
                  <a:schemeClr val="tx1"/>
                </a:solidFill>
                <a:latin typeface="+mj-lt"/>
              </a:rPr>
              <a:t>We believe that this collection inspired John </a:t>
            </a:r>
            <a:r>
              <a:rPr lang="en-US" altLang="en-US" sz="2800" b="1" dirty="0" err="1" smtClean="0">
                <a:solidFill>
                  <a:schemeClr val="tx1"/>
                </a:solidFill>
                <a:latin typeface="+mj-lt"/>
              </a:rPr>
              <a:t>Wilmoth</a:t>
            </a:r>
            <a:r>
              <a:rPr lang="en-US" altLang="en-US" sz="2800" b="1" dirty="0" smtClean="0">
                <a:solidFill>
                  <a:schemeClr val="tx1"/>
                </a:solidFill>
                <a:latin typeface="+mj-lt"/>
              </a:rPr>
              <a:t> to create his Berkeley Mortality Database (later transformed to the Human Mortality Database) </a:t>
            </a:r>
            <a:endParaRPr lang="en-US" sz="2800" b="1" dirty="0">
              <a:solidFill>
                <a:schemeClr val="tx1"/>
              </a:solidFill>
              <a:latin typeface="+mj-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685800" y="304800"/>
            <a:ext cx="8229600" cy="11430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b="1">
                <a:solidFill>
                  <a:srgbClr val="8A001A"/>
                </a:solidFill>
                <a:latin typeface="Tahoma" pitchFamily="34" charset="0"/>
              </a:rPr>
              <a:t>Gompertz Law of Mortality in Fruit Flies</a:t>
            </a:r>
          </a:p>
        </p:txBody>
      </p:sp>
      <p:grpSp>
        <p:nvGrpSpPr>
          <p:cNvPr id="2" name="Group 2"/>
          <p:cNvGrpSpPr>
            <a:grpSpLocks/>
          </p:cNvGrpSpPr>
          <p:nvPr/>
        </p:nvGrpSpPr>
        <p:grpSpPr bwMode="auto">
          <a:xfrm>
            <a:off x="609600" y="1524000"/>
            <a:ext cx="4265613" cy="4722813"/>
            <a:chOff x="384" y="960"/>
            <a:chExt cx="2687" cy="2975"/>
          </a:xfrm>
        </p:grpSpPr>
        <p:pic>
          <p:nvPicPr>
            <p:cNvPr id="20488" name="Picture 3"/>
            <p:cNvPicPr>
              <a:picLocks noChangeAspect="1" noChangeArrowheads="1"/>
            </p:cNvPicPr>
            <p:nvPr/>
          </p:nvPicPr>
          <p:blipFill>
            <a:blip r:embed="rId3"/>
            <a:srcRect/>
            <a:stretch>
              <a:fillRect/>
            </a:stretch>
          </p:blipFill>
          <p:spPr bwMode="auto">
            <a:xfrm>
              <a:off x="384" y="960"/>
              <a:ext cx="2687" cy="2975"/>
            </a:xfrm>
            <a:prstGeom prst="rect">
              <a:avLst/>
            </a:prstGeom>
            <a:noFill/>
            <a:ln w="9525">
              <a:noFill/>
              <a:round/>
              <a:headEnd/>
              <a:tailEnd/>
            </a:ln>
          </p:spPr>
        </p:pic>
        <p:sp>
          <p:nvSpPr>
            <p:cNvPr id="20489" name="Text Box 4"/>
            <p:cNvSpPr txBox="1">
              <a:spLocks noChangeArrowheads="1"/>
            </p:cNvSpPr>
            <p:nvPr/>
          </p:nvSpPr>
          <p:spPr bwMode="auto">
            <a:xfrm>
              <a:off x="384" y="960"/>
              <a:ext cx="2687" cy="2975"/>
            </a:xfrm>
            <a:prstGeom prst="rect">
              <a:avLst/>
            </a:prstGeom>
            <a:noFill/>
            <a:ln w="9525">
              <a:noFill/>
              <a:round/>
              <a:headEnd/>
              <a:tailEnd/>
            </a:ln>
          </p:spPr>
          <p:txBody>
            <a:bodyPr wrap="none" anchor="ctr"/>
            <a:lstStyle/>
            <a:p>
              <a:endParaRPr lang="en-US" altLang="en-US"/>
            </a:p>
          </p:txBody>
        </p:sp>
      </p:grpSp>
      <p:sp>
        <p:nvSpPr>
          <p:cNvPr id="20484" name="Text Box 5"/>
          <p:cNvSpPr txBox="1">
            <a:spLocks noChangeArrowheads="1"/>
          </p:cNvSpPr>
          <p:nvPr/>
        </p:nvSpPr>
        <p:spPr bwMode="auto">
          <a:xfrm>
            <a:off x="5638800" y="2209800"/>
            <a:ext cx="3124200" cy="3581400"/>
          </a:xfrm>
          <a:prstGeom prst="rect">
            <a:avLst/>
          </a:prstGeom>
          <a:noFill/>
          <a:ln w="9525">
            <a:noFill/>
            <a:round/>
            <a:headEnd/>
            <a:tailEnd/>
          </a:ln>
        </p:spPr>
        <p:txBody>
          <a:bodyPr/>
          <a:lstStyle/>
          <a:p>
            <a:pPr marL="342900" indent="-341313" algn="l">
              <a:lnSpc>
                <a:spcPct val="90000"/>
              </a:lnSpc>
              <a:spcBef>
                <a:spcPts val="6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400">
                <a:solidFill>
                  <a:srgbClr val="333333"/>
                </a:solidFill>
                <a:latin typeface="Tahoma" pitchFamily="34" charset="0"/>
              </a:rPr>
              <a:t>Based on the life table for 2400 females of </a:t>
            </a:r>
            <a:r>
              <a:rPr lang="en-US" altLang="en-US" sz="2400" i="1">
                <a:solidFill>
                  <a:srgbClr val="333333"/>
                </a:solidFill>
                <a:latin typeface="Tahoma" pitchFamily="34" charset="0"/>
              </a:rPr>
              <a:t>Drosophila melanogaster</a:t>
            </a:r>
            <a:r>
              <a:rPr lang="en-US" altLang="en-US" sz="2400">
                <a:solidFill>
                  <a:srgbClr val="333333"/>
                </a:solidFill>
                <a:latin typeface="Tahoma" pitchFamily="34" charset="0"/>
              </a:rPr>
              <a:t> published by Hall (1969). </a:t>
            </a:r>
          </a:p>
          <a:p>
            <a:pPr marL="342900" indent="-341313" algn="l">
              <a:lnSpc>
                <a:spcPct val="90000"/>
              </a:lnSpc>
              <a:spcBef>
                <a:spcPts val="500"/>
              </a:spcBef>
              <a:buClrTx/>
              <a:buSzPct val="7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2000">
                <a:solidFill>
                  <a:srgbClr val="333333"/>
                </a:solidFill>
                <a:latin typeface="Tahoma" pitchFamily="34" charset="0"/>
              </a:rPr>
              <a:t>Source: Gavrilov, Gavrilova, “</a:t>
            </a:r>
            <a:r>
              <a:rPr lang="en-US" altLang="en-US" sz="2000" i="1">
                <a:solidFill>
                  <a:srgbClr val="333333"/>
                </a:solidFill>
                <a:latin typeface="Tahoma" pitchFamily="34" charset="0"/>
              </a:rPr>
              <a:t>The Biology of Life Span</a:t>
            </a:r>
            <a:r>
              <a:rPr lang="en-US" altLang="en-US" sz="2000">
                <a:solidFill>
                  <a:srgbClr val="333333"/>
                </a:solidFill>
                <a:latin typeface="Tahoma" pitchFamily="34" charset="0"/>
              </a:rPr>
              <a:t>” 1991</a:t>
            </a:r>
          </a:p>
        </p:txBody>
      </p:sp>
      <p:grpSp>
        <p:nvGrpSpPr>
          <p:cNvPr id="3" name="Group 6"/>
          <p:cNvGrpSpPr>
            <a:grpSpLocks/>
          </p:cNvGrpSpPr>
          <p:nvPr/>
        </p:nvGrpSpPr>
        <p:grpSpPr bwMode="auto">
          <a:xfrm>
            <a:off x="1676400" y="2133600"/>
            <a:ext cx="1065213" cy="1065213"/>
            <a:chOff x="1056" y="1344"/>
            <a:chExt cx="671" cy="671"/>
          </a:xfrm>
        </p:grpSpPr>
        <p:pic>
          <p:nvPicPr>
            <p:cNvPr id="20486" name="Picture 7"/>
            <p:cNvPicPr>
              <a:picLocks noChangeAspect="1" noChangeArrowheads="1"/>
            </p:cNvPicPr>
            <p:nvPr/>
          </p:nvPicPr>
          <p:blipFill>
            <a:blip r:embed="rId4"/>
            <a:srcRect/>
            <a:stretch>
              <a:fillRect/>
            </a:stretch>
          </p:blipFill>
          <p:spPr bwMode="auto">
            <a:xfrm>
              <a:off x="1056" y="1344"/>
              <a:ext cx="671" cy="671"/>
            </a:xfrm>
            <a:prstGeom prst="rect">
              <a:avLst/>
            </a:prstGeom>
            <a:noFill/>
            <a:ln w="9525">
              <a:noFill/>
              <a:round/>
              <a:headEnd/>
              <a:tailEnd/>
            </a:ln>
          </p:spPr>
        </p:pic>
        <p:sp>
          <p:nvSpPr>
            <p:cNvPr id="20487" name="Text Box 8"/>
            <p:cNvSpPr txBox="1">
              <a:spLocks noChangeArrowheads="1"/>
            </p:cNvSpPr>
            <p:nvPr/>
          </p:nvSpPr>
          <p:spPr bwMode="auto">
            <a:xfrm>
              <a:off x="1056" y="1344"/>
              <a:ext cx="671" cy="671"/>
            </a:xfrm>
            <a:prstGeom prst="rect">
              <a:avLst/>
            </a:prstGeom>
            <a:noFill/>
            <a:ln w="9525">
              <a:noFill/>
              <a:round/>
              <a:headEnd/>
              <a:tailEnd/>
            </a:ln>
          </p:spPr>
          <p:txBody>
            <a:bodyPr wrap="none" anchor="ctr"/>
            <a:lstStyle/>
            <a:p>
              <a:endParaRPr lang="en-US" alt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idx="4294967295"/>
          </p:nvPr>
        </p:nvSpPr>
        <p:spPr>
          <a:xfrm>
            <a:off x="685800" y="304800"/>
            <a:ext cx="8229600" cy="685800"/>
          </a:xfrm>
        </p:spPr>
        <p:txBody>
          <a:bodyPr/>
          <a:lstStyle/>
          <a:p>
            <a:r>
              <a:rPr lang="en-US" smtClean="0"/>
              <a:t>Mortality of Wistar rats</a:t>
            </a:r>
          </a:p>
        </p:txBody>
      </p:sp>
      <p:sp>
        <p:nvSpPr>
          <p:cNvPr id="110595" name="Content Placeholder 2"/>
          <p:cNvSpPr>
            <a:spLocks noGrp="1"/>
          </p:cNvSpPr>
          <p:nvPr>
            <p:ph idx="4294967295"/>
          </p:nvPr>
        </p:nvSpPr>
        <p:spPr>
          <a:xfrm>
            <a:off x="548640" y="5664200"/>
            <a:ext cx="8229600" cy="533400"/>
          </a:xfrm>
        </p:spPr>
        <p:txBody>
          <a:bodyPr>
            <a:normAutofit fontScale="70000" lnSpcReduction="20000"/>
          </a:bodyPr>
          <a:lstStyle/>
          <a:p>
            <a:r>
              <a:rPr lang="en-US" sz="2000" dirty="0" smtClean="0"/>
              <a:t>Actuarial estimate of hazard rate with 50-day age intervals</a:t>
            </a:r>
          </a:p>
          <a:p>
            <a:r>
              <a:rPr lang="en-US" sz="2000" dirty="0" smtClean="0"/>
              <a:t>Data source: </a:t>
            </a:r>
            <a:r>
              <a:rPr lang="en-US" sz="2000" dirty="0" err="1" smtClean="0"/>
              <a:t>Weisner</a:t>
            </a:r>
            <a:r>
              <a:rPr lang="en-US" sz="2000" dirty="0" smtClean="0"/>
              <a:t>, </a:t>
            </a:r>
            <a:r>
              <a:rPr lang="en-US" sz="2000" dirty="0" err="1" smtClean="0"/>
              <a:t>Sheard</a:t>
            </a:r>
            <a:r>
              <a:rPr lang="en-US" sz="2000" dirty="0" smtClean="0"/>
              <a:t>, 1935</a:t>
            </a:r>
          </a:p>
        </p:txBody>
      </p:sp>
      <p:pic>
        <p:nvPicPr>
          <p:cNvPr id="110596" name="Picture 6" descr="rats-wistar-m.png"/>
          <p:cNvPicPr>
            <a:picLocks noChangeAspect="1"/>
          </p:cNvPicPr>
          <p:nvPr/>
        </p:nvPicPr>
        <p:blipFill>
          <a:blip r:embed="rId3"/>
          <a:srcRect/>
          <a:stretch>
            <a:fillRect/>
          </a:stretch>
        </p:blipFill>
        <p:spPr bwMode="auto">
          <a:xfrm>
            <a:off x="533400" y="1117600"/>
            <a:ext cx="4114800" cy="4495800"/>
          </a:xfrm>
          <a:prstGeom prst="rect">
            <a:avLst/>
          </a:prstGeom>
          <a:noFill/>
          <a:ln w="9525">
            <a:noFill/>
            <a:miter lim="800000"/>
            <a:headEnd/>
            <a:tailEnd/>
          </a:ln>
        </p:spPr>
      </p:pic>
      <p:pic>
        <p:nvPicPr>
          <p:cNvPr id="110597" name="Picture 5" descr="rats-wistar-f.png"/>
          <p:cNvPicPr>
            <a:picLocks noChangeAspect="1"/>
          </p:cNvPicPr>
          <p:nvPr/>
        </p:nvPicPr>
        <p:blipFill>
          <a:blip r:embed="rId4"/>
          <a:srcRect/>
          <a:stretch>
            <a:fillRect/>
          </a:stretch>
        </p:blipFill>
        <p:spPr bwMode="auto">
          <a:xfrm>
            <a:off x="4652749" y="1020853"/>
            <a:ext cx="4191000" cy="4495800"/>
          </a:xfrm>
          <a:prstGeom prst="rect">
            <a:avLst/>
          </a:prstGeom>
          <a:noFill/>
          <a:ln w="9525">
            <a:noFill/>
            <a:miter lim="800000"/>
            <a:headEnd/>
            <a:tailEnd/>
          </a:ln>
        </p:spPr>
      </p:pic>
      <p:sp>
        <p:nvSpPr>
          <p:cNvPr id="110598" name="TextBox 6"/>
          <p:cNvSpPr txBox="1">
            <a:spLocks noChangeArrowheads="1"/>
          </p:cNvSpPr>
          <p:nvPr/>
        </p:nvSpPr>
        <p:spPr bwMode="auto">
          <a:xfrm>
            <a:off x="1143000" y="1752600"/>
            <a:ext cx="1447800" cy="369888"/>
          </a:xfrm>
          <a:prstGeom prst="rect">
            <a:avLst/>
          </a:prstGeom>
          <a:noFill/>
          <a:ln w="9525">
            <a:noFill/>
            <a:miter lim="800000"/>
            <a:headEnd/>
            <a:tailEnd/>
          </a:ln>
        </p:spPr>
        <p:txBody>
          <a:bodyPr>
            <a:spAutoFit/>
          </a:bodyPr>
          <a:lstStyle/>
          <a:p>
            <a:r>
              <a:rPr lang="en-US"/>
              <a:t>males</a:t>
            </a:r>
          </a:p>
        </p:txBody>
      </p:sp>
      <p:sp>
        <p:nvSpPr>
          <p:cNvPr id="110599" name="TextBox 7"/>
          <p:cNvSpPr txBox="1">
            <a:spLocks noChangeArrowheads="1"/>
          </p:cNvSpPr>
          <p:nvPr/>
        </p:nvSpPr>
        <p:spPr bwMode="auto">
          <a:xfrm>
            <a:off x="5334000" y="1752600"/>
            <a:ext cx="1371600" cy="381000"/>
          </a:xfrm>
          <a:prstGeom prst="rect">
            <a:avLst/>
          </a:prstGeom>
          <a:noFill/>
          <a:ln w="9525">
            <a:noFill/>
            <a:miter lim="800000"/>
            <a:headEnd/>
            <a:tailEnd/>
          </a:ln>
        </p:spPr>
        <p:txBody>
          <a:bodyPr>
            <a:spAutoFit/>
          </a:bodyPr>
          <a:lstStyle/>
          <a:p>
            <a:r>
              <a:rPr lang="en-US"/>
              <a:t>females</a:t>
            </a:r>
          </a:p>
        </p:txBody>
      </p:sp>
      <p:pic>
        <p:nvPicPr>
          <p:cNvPr id="8" name="Picture 4" descr="wistar-rat.jpg"/>
          <p:cNvPicPr>
            <a:picLocks noChangeAspect="1"/>
          </p:cNvPicPr>
          <p:nvPr/>
        </p:nvPicPr>
        <p:blipFill>
          <a:blip r:embed="rId5"/>
          <a:srcRect/>
          <a:stretch>
            <a:fillRect/>
          </a:stretch>
        </p:blipFill>
        <p:spPr bwMode="auto">
          <a:xfrm>
            <a:off x="3119121" y="2946400"/>
            <a:ext cx="1432559" cy="132302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685800" y="114300"/>
            <a:ext cx="8229600" cy="1066800"/>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b="1">
                <a:solidFill>
                  <a:srgbClr val="8A001A"/>
                </a:solidFill>
                <a:latin typeface="Tahoma" pitchFamily="34" charset="0"/>
              </a:rPr>
              <a:t>Mortality of mice (log scale) </a:t>
            </a:r>
            <a:br>
              <a:rPr lang="en-US" altLang="en-US" sz="3600" b="1">
                <a:solidFill>
                  <a:srgbClr val="8A001A"/>
                </a:solidFill>
                <a:latin typeface="Tahoma" pitchFamily="34" charset="0"/>
              </a:rPr>
            </a:br>
            <a:r>
              <a:rPr lang="en-US" altLang="en-US" sz="2800" b="1">
                <a:solidFill>
                  <a:srgbClr val="8A001A"/>
                </a:solidFill>
                <a:latin typeface="Tahoma" pitchFamily="34" charset="0"/>
              </a:rPr>
              <a:t>Miller data</a:t>
            </a:r>
          </a:p>
        </p:txBody>
      </p:sp>
      <p:sp>
        <p:nvSpPr>
          <p:cNvPr id="62467" name="Text Box 2"/>
          <p:cNvSpPr txBox="1">
            <a:spLocks noChangeArrowheads="1"/>
          </p:cNvSpPr>
          <p:nvPr/>
        </p:nvSpPr>
        <p:spPr bwMode="auto">
          <a:xfrm>
            <a:off x="914400" y="5867400"/>
            <a:ext cx="8229600" cy="533400"/>
          </a:xfrm>
          <a:prstGeom prst="rect">
            <a:avLst/>
          </a:prstGeom>
          <a:noFill/>
          <a:ln w="9525">
            <a:noFill/>
            <a:round/>
            <a:headEnd/>
            <a:tailEnd/>
          </a:ln>
        </p:spPr>
        <p:txBody>
          <a:bodyPr/>
          <a:lstStyle/>
          <a:p>
            <a:pPr marL="341313" indent="-341313" algn="l">
              <a:spcBef>
                <a:spcPts val="500"/>
              </a:spcBef>
              <a:buClr>
                <a:srgbClr val="8A001A"/>
              </a:buClr>
              <a:buSzPct val="7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2000" b="1" dirty="0">
                <a:solidFill>
                  <a:srgbClr val="333333"/>
                </a:solidFill>
                <a:latin typeface="Tahoma" pitchFamily="34" charset="0"/>
              </a:rPr>
              <a:t>Actuarial estimate of hazard rate with 10-day age intervals</a:t>
            </a:r>
          </a:p>
        </p:txBody>
      </p:sp>
      <p:pic>
        <p:nvPicPr>
          <p:cNvPr id="62468" name="Picture 3"/>
          <p:cNvPicPr>
            <a:picLocks noChangeAspect="1" noChangeArrowheads="1"/>
          </p:cNvPicPr>
          <p:nvPr/>
        </p:nvPicPr>
        <p:blipFill>
          <a:blip r:embed="rId3"/>
          <a:srcRect/>
          <a:stretch>
            <a:fillRect/>
          </a:stretch>
        </p:blipFill>
        <p:spPr bwMode="auto">
          <a:xfrm>
            <a:off x="381000" y="1219200"/>
            <a:ext cx="4191000" cy="4724400"/>
          </a:xfrm>
          <a:prstGeom prst="rect">
            <a:avLst/>
          </a:prstGeom>
          <a:noFill/>
          <a:ln w="9525">
            <a:noFill/>
            <a:round/>
            <a:headEnd/>
            <a:tailEnd/>
          </a:ln>
        </p:spPr>
      </p:pic>
      <p:pic>
        <p:nvPicPr>
          <p:cNvPr id="62469" name="Picture 4"/>
          <p:cNvPicPr>
            <a:picLocks noChangeAspect="1" noChangeArrowheads="1"/>
          </p:cNvPicPr>
          <p:nvPr/>
        </p:nvPicPr>
        <p:blipFill>
          <a:blip r:embed="rId4"/>
          <a:srcRect/>
          <a:stretch>
            <a:fillRect/>
          </a:stretch>
        </p:blipFill>
        <p:spPr bwMode="auto">
          <a:xfrm>
            <a:off x="4648200" y="1219200"/>
            <a:ext cx="4191000" cy="4724400"/>
          </a:xfrm>
          <a:prstGeom prst="rect">
            <a:avLst/>
          </a:prstGeom>
          <a:noFill/>
          <a:ln w="9525">
            <a:noFill/>
            <a:round/>
            <a:headEnd/>
            <a:tailEnd/>
          </a:ln>
        </p:spPr>
      </p:pic>
      <p:sp>
        <p:nvSpPr>
          <p:cNvPr id="62470" name="Text Box 5"/>
          <p:cNvSpPr txBox="1">
            <a:spLocks noChangeArrowheads="1"/>
          </p:cNvSpPr>
          <p:nvPr/>
        </p:nvSpPr>
        <p:spPr bwMode="auto">
          <a:xfrm>
            <a:off x="1219200" y="1447800"/>
            <a:ext cx="1524000" cy="368300"/>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solidFill>
                  <a:srgbClr val="000000"/>
                </a:solidFill>
              </a:rPr>
              <a:t>males</a:t>
            </a:r>
          </a:p>
        </p:txBody>
      </p:sp>
      <p:sp>
        <p:nvSpPr>
          <p:cNvPr id="62471" name="Text Box 6"/>
          <p:cNvSpPr txBox="1">
            <a:spLocks noChangeArrowheads="1"/>
          </p:cNvSpPr>
          <p:nvPr/>
        </p:nvSpPr>
        <p:spPr bwMode="auto">
          <a:xfrm>
            <a:off x="5257800" y="1447800"/>
            <a:ext cx="1676400" cy="368300"/>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solidFill>
                  <a:srgbClr val="000000"/>
                </a:solidFill>
              </a:rPr>
              <a:t>females</a:t>
            </a:r>
          </a:p>
        </p:txBody>
      </p:sp>
      <p:pic>
        <p:nvPicPr>
          <p:cNvPr id="8" name="Picture 3"/>
          <p:cNvPicPr>
            <a:picLocks noChangeAspect="1" noChangeArrowheads="1"/>
          </p:cNvPicPr>
          <p:nvPr/>
        </p:nvPicPr>
        <p:blipFill>
          <a:blip r:embed="rId5"/>
          <a:srcRect/>
          <a:stretch>
            <a:fillRect/>
          </a:stretch>
        </p:blipFill>
        <p:spPr bwMode="auto">
          <a:xfrm>
            <a:off x="7571097" y="232010"/>
            <a:ext cx="1054289" cy="1037231"/>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OA_presentation_template">
  <a:themeElements>
    <a:clrScheme name="SOA Brand Colors">
      <a:dk1>
        <a:srgbClr val="000000"/>
      </a:dk1>
      <a:lt1>
        <a:sysClr val="window" lastClr="FFFFFF"/>
      </a:lt1>
      <a:dk2>
        <a:srgbClr val="024D7C"/>
      </a:dk2>
      <a:lt2>
        <a:srgbClr val="BEBBBA"/>
      </a:lt2>
      <a:accent1>
        <a:srgbClr val="024D7C"/>
      </a:accent1>
      <a:accent2>
        <a:srgbClr val="77C4D5"/>
      </a:accent2>
      <a:accent3>
        <a:srgbClr val="D23138"/>
      </a:accent3>
      <a:accent4>
        <a:srgbClr val="FDCE07"/>
      </a:accent4>
      <a:accent5>
        <a:srgbClr val="BABF33"/>
      </a:accent5>
      <a:accent6>
        <a:srgbClr val="E27F26"/>
      </a:accent6>
      <a:hlink>
        <a:srgbClr val="D23138"/>
      </a:hlink>
      <a:folHlink>
        <a:srgbClr val="77C4D5"/>
      </a:folHlink>
    </a:clrScheme>
    <a:fontScheme name="SOA Brand Fonts">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EA420DED-2B51-B349-AC68-55C5A7B47DE2}" vid="{749E6D58-9F36-BF41-B512-6B7DB0A451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40A09AB-F064-5E4B-B129-6DDD6BB36514}">
  <we:reference id="wa200000729" version="3.13.175.0" store="en-US" storeType="OMEX"/>
  <we:alternateReferences>
    <we:reference id="WA200000729" version="3.13.175.0" store="WA20000072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3796</TotalTime>
  <Words>2334</Words>
  <Application>Microsoft Office PowerPoint</Application>
  <PresentationFormat>On-screen Show (4:3)</PresentationFormat>
  <Paragraphs>401</Paragraphs>
  <Slides>55</Slides>
  <Notes>49</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55</vt:i4>
      </vt:variant>
    </vt:vector>
  </HeadingPairs>
  <TitlesOfParts>
    <vt:vector size="56" baseType="lpstr">
      <vt:lpstr>SOA_presentation_template</vt:lpstr>
      <vt:lpstr>Fifty Years of Research on the Gompertz Law:  Key Insights and Lessons Learned</vt:lpstr>
      <vt:lpstr>Slide 2</vt:lpstr>
      <vt:lpstr>Our first publication in Journal of General Biology (1978) on reliability model explaining three empirical mortality laws </vt:lpstr>
      <vt:lpstr>This book published in 1991 summarized our earlier studies of the Gompertz law</vt:lpstr>
      <vt:lpstr>The Gompertz Law</vt:lpstr>
      <vt:lpstr>Slide 6</vt:lpstr>
      <vt:lpstr>Slide 7</vt:lpstr>
      <vt:lpstr>Mortality of Wistar rats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Studies by demographers after 1991</vt:lpstr>
      <vt:lpstr>Slide 25</vt:lpstr>
      <vt:lpstr>M. Greenwood, J. O. Irwin. BIOSTATISTICS OF SENILITY</vt:lpstr>
      <vt:lpstr>Slide 27</vt:lpstr>
      <vt:lpstr>Slide 28</vt:lpstr>
      <vt:lpstr>Slide 29</vt:lpstr>
      <vt:lpstr>Mortality of men and women converge at very old age</vt:lpstr>
      <vt:lpstr>Gompertz model of old-age mortality</vt:lpstr>
      <vt:lpstr>Slide 32</vt:lpstr>
      <vt:lpstr>The second studied dataset: U.S. cohort death rates taken from the Human Mortality Database, our 2014 study</vt:lpstr>
      <vt:lpstr>Problem of mortality estimation at older ages</vt:lpstr>
      <vt:lpstr>Hypothesis</vt:lpstr>
      <vt:lpstr>What is the quality of age reporting in SSA Death Master File across ages and birth cohorts?</vt:lpstr>
      <vt:lpstr>More details are available in a special report by the SOA </vt:lpstr>
      <vt:lpstr>Study Design</vt:lpstr>
      <vt:lpstr>Slide 39</vt:lpstr>
      <vt:lpstr>Percent of records with questionable quality as a function of age. 1898, 1900 and 1902 birth cohorts</vt:lpstr>
      <vt:lpstr>Further development</vt:lpstr>
      <vt:lpstr>Slide 42</vt:lpstr>
      <vt:lpstr>Slide 43</vt:lpstr>
      <vt:lpstr>Hypothesis</vt:lpstr>
      <vt:lpstr>In 2019 we found a new trend in old-age mortality using U.S. cohort data: Transition from mortality deceleration to the Gompertz trajectory</vt:lpstr>
      <vt:lpstr> Transition to the Gompertz model  Mortality of U.S. women (left) and men (right) in earlier and later birth cohorts </vt:lpstr>
      <vt:lpstr>Is this trend observed in other countries?</vt:lpstr>
      <vt:lpstr>Methods</vt:lpstr>
      <vt:lpstr> Gompertzialization: Transition from mortality deceleration to the Gompertz model Best models according to AIC differences for 1880-1902 birth cohorts, by country Comparison of Gompertz (G) and Kannisto (K) models. U – uncertain result (|ΔAIC| &lt; 5)</vt:lpstr>
      <vt:lpstr> Transition from mortality deceleration to the Gompertz model 1880-1902 UK birth cohorts.  AIC values for fitting Gompertz and Kannisto models</vt:lpstr>
      <vt:lpstr> No transition to the Gompertz model 1880-1902 Japanese birth cohorts.  AIC values for fitting Gompertz and Kannisto models</vt:lpstr>
      <vt:lpstr> Transition to uncertain model in women 1880-1902 Italian birth cohorts.  AIC values for fitting Gompertz and Kannisto models</vt:lpstr>
      <vt:lpstr> Summary of Results (presented at the 2023 SOA Living to 100 Symposium) </vt:lpstr>
      <vt:lpstr>Slide 54</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Wojcik</dc:creator>
  <cp:lastModifiedBy>Natalia Gavrilova</cp:lastModifiedBy>
  <cp:revision>289</cp:revision>
  <cp:lastPrinted>2015-07-27T19:55:15Z</cp:lastPrinted>
  <dcterms:created xsi:type="dcterms:W3CDTF">2019-07-02T19:27:58Z</dcterms:created>
  <dcterms:modified xsi:type="dcterms:W3CDTF">2025-05-14T23:00:07Z</dcterms:modified>
</cp:coreProperties>
</file>